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
  </p:notesMasterIdLst>
  <p:sldIdLst>
    <p:sldId id="273" r:id="rId2"/>
    <p:sldId id="274" r:id="rId3"/>
    <p:sldId id="272" r:id="rId4"/>
    <p:sldId id="275" r:id="rId5"/>
    <p:sldId id="276" r:id="rId6"/>
    <p:sldId id="280" r:id="rId7"/>
    <p:sldId id="282" r:id="rId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8" autoAdjust="0"/>
    <p:restoredTop sz="88956" autoAdjust="0"/>
  </p:normalViewPr>
  <p:slideViewPr>
    <p:cSldViewPr snapToGrid="0">
      <p:cViewPr varScale="1">
        <p:scale>
          <a:sx n="138" d="100"/>
          <a:sy n="138" d="100"/>
        </p:scale>
        <p:origin x="3353" y="7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34AFB6-AD8A-468D-B6BE-3F03F9A3DACA}" type="datetimeFigureOut">
              <a:rPr lang="zh-CN" altLang="en-US" smtClean="0"/>
              <a:t>2022/10/20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59D394-7726-475C-922E-6C5BF30BCD21}" type="slidenum">
              <a:rPr lang="zh-CN" altLang="en-US" smtClean="0"/>
              <a:t>‹#›</a:t>
            </a:fld>
            <a:endParaRPr lang="zh-CN" altLang="en-US"/>
          </a:p>
        </p:txBody>
      </p:sp>
    </p:spTree>
    <p:extLst>
      <p:ext uri="{BB962C8B-B14F-4D97-AF65-F5344CB8AC3E}">
        <p14:creationId xmlns:p14="http://schemas.microsoft.com/office/powerpoint/2010/main" val="3938044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spcBef>
                <a:spcPts val="0"/>
              </a:spcBef>
              <a:spcAft>
                <a:spcPts val="0"/>
              </a:spcAft>
            </a:pP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Hi I’m Kai Yan, today I’ll tell you our paper “CEIP: Combining Explicit and Implicit Priors for Reinforcement Learning with Demonstrations”.</a:t>
            </a:r>
          </a:p>
          <a:p>
            <a:pPr marL="0" marR="0" algn="just">
              <a:spcBef>
                <a:spcPts val="0"/>
              </a:spcBef>
              <a:spcAft>
                <a:spcPts val="0"/>
              </a:spcAft>
            </a:pP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p>
          <a:p>
            <a:endParaRPr lang="zh-CN" altLang="en-US" dirty="0"/>
          </a:p>
        </p:txBody>
      </p:sp>
      <p:sp>
        <p:nvSpPr>
          <p:cNvPr id="4" name="灯片编号占位符 3"/>
          <p:cNvSpPr>
            <a:spLocks noGrp="1"/>
          </p:cNvSpPr>
          <p:nvPr>
            <p:ph type="sldNum" sz="quarter" idx="5"/>
          </p:nvPr>
        </p:nvSpPr>
        <p:spPr/>
        <p:txBody>
          <a:bodyPr/>
          <a:lstStyle/>
          <a:p>
            <a:fld id="{9F24D7D4-EC63-49B0-8554-99E4CF51D061}" type="slidenum">
              <a:rPr lang="zh-CN" altLang="en-US" smtClean="0"/>
              <a:t>1</a:t>
            </a:fld>
            <a:endParaRPr lang="zh-CN" altLang="en-US"/>
          </a:p>
        </p:txBody>
      </p:sp>
    </p:spTree>
    <p:extLst>
      <p:ext uri="{BB962C8B-B14F-4D97-AF65-F5344CB8AC3E}">
        <p14:creationId xmlns:p14="http://schemas.microsoft.com/office/powerpoint/2010/main" val="1986257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 this work, we aim to improve the sample efficiency of reinforcement learning (RL) by utilizing demonstrations, because previous works have found that plain reinforcement learning from scratch struggles in a sparse reward setting. </a:t>
            </a: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Suppose you are training a robotic arm for manipulation tasks, as is shown in the video bottom left. With the common random exploration noise, it will only jitter around without interacting with anything it supposed to be manipulating. </a:t>
            </a: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However, if the agent can also learn from existing successful demonstrations, as is shown in the video bottom right, although still imperfect, it knows where to explore, which item to manipulate, and thus have a much larger probability to learn the task. </a:t>
            </a: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So, we need to use the demonstrations. Based on this, the following presentation answers three questions, which are “what demonstrations to use”, “how we use demonstrations”, and “why our use of demonstrations”. </a:t>
            </a:r>
          </a:p>
        </p:txBody>
      </p:sp>
      <p:sp>
        <p:nvSpPr>
          <p:cNvPr id="4" name="灯片编号占位符 3"/>
          <p:cNvSpPr>
            <a:spLocks noGrp="1"/>
          </p:cNvSpPr>
          <p:nvPr>
            <p:ph type="sldNum" sz="quarter" idx="5"/>
          </p:nvPr>
        </p:nvSpPr>
        <p:spPr/>
        <p:txBody>
          <a:bodyPr/>
          <a:lstStyle/>
          <a:p>
            <a:fld id="{9F24D7D4-EC63-49B0-8554-99E4CF51D061}" type="slidenum">
              <a:rPr lang="zh-CN" altLang="en-US" smtClean="0"/>
              <a:t>2</a:t>
            </a:fld>
            <a:endParaRPr lang="zh-CN" altLang="en-US"/>
          </a:p>
        </p:txBody>
      </p:sp>
    </p:spTree>
    <p:extLst>
      <p:ext uri="{BB962C8B-B14F-4D97-AF65-F5344CB8AC3E}">
        <p14:creationId xmlns:p14="http://schemas.microsoft.com/office/powerpoint/2010/main" val="3239129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Firstly, what demonstrations should we use? The most apparent answer is demonstrations on the identical task to our target; as illustrated below, if you want to learn task N plus one, you will probably go for the yellow part, demonstrations on task N plus one by the experts, which we called </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“task-specific”</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data, because it’s the most informative. But such demonstrations can be expensive and few, because it needs to be collected whenever a new task arrives. </a:t>
            </a: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Thus, people also leverage the green part of the usable data which we called </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“task-agnostic”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data. They are less related, but much more and cheaper because they can be accumulated when you previously solve task from one to N. It can also be quickly generated from autonomous exploration without human effort. In this work, we will use both task-specific and task-agnostic data. </a:t>
            </a:r>
          </a:p>
        </p:txBody>
      </p:sp>
      <p:sp>
        <p:nvSpPr>
          <p:cNvPr id="4" name="灯片编号占位符 3"/>
          <p:cNvSpPr>
            <a:spLocks noGrp="1"/>
          </p:cNvSpPr>
          <p:nvPr>
            <p:ph type="sldNum" sz="quarter" idx="5"/>
          </p:nvPr>
        </p:nvSpPr>
        <p:spPr/>
        <p:txBody>
          <a:bodyPr/>
          <a:lstStyle/>
          <a:p>
            <a:fld id="{9F24D7D4-EC63-49B0-8554-99E4CF51D061}" type="slidenum">
              <a:rPr lang="zh-CN" altLang="en-US" smtClean="0"/>
              <a:t>3</a:t>
            </a:fld>
            <a:endParaRPr lang="zh-CN" altLang="en-US"/>
          </a:p>
        </p:txBody>
      </p:sp>
    </p:spTree>
    <p:extLst>
      <p:ext uri="{BB962C8B-B14F-4D97-AF65-F5344CB8AC3E}">
        <p14:creationId xmlns:p14="http://schemas.microsoft.com/office/powerpoint/2010/main" val="2695713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Then, secondly, how do we use demonstrations? The answer is action prior, which is an abstraction of expert behavior from demonstrations. </a:t>
            </a: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There are two types of action priors in the literature: one is the implicit prior, which uses deep nets to encode action distributions, and the other is explicit prior, which builds a database of demonstrations with state s as key. </a:t>
            </a: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 our work, we combine the best from both worlds, using both implicit and explicit prior to combine expressivity from deep net and structured, more informative input from database. The implicit prior illustrated in orange is a normalizing flow that takes current state s as input, and learns a bijection between action a, and a latent action a-prime that is much more similar to the RL agent’s initial action distribution, which is much easier to learn. </a:t>
            </a: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 explicit prior illustrated in blue is a database that takes current state s as query and retrieves predicted future state s-prime when following the expert trajectory, which informs the agent where to reach. </a:t>
            </a:r>
          </a:p>
        </p:txBody>
      </p:sp>
      <p:sp>
        <p:nvSpPr>
          <p:cNvPr id="4" name="灯片编号占位符 3"/>
          <p:cNvSpPr>
            <a:spLocks noGrp="1"/>
          </p:cNvSpPr>
          <p:nvPr>
            <p:ph type="sldNum" sz="quarter" idx="5"/>
          </p:nvPr>
        </p:nvSpPr>
        <p:spPr/>
        <p:txBody>
          <a:bodyPr/>
          <a:lstStyle/>
          <a:p>
            <a:fld id="{9F24D7D4-EC63-49B0-8554-99E4CF51D061}" type="slidenum">
              <a:rPr lang="zh-CN" altLang="en-US" smtClean="0"/>
              <a:t>4</a:t>
            </a:fld>
            <a:endParaRPr lang="zh-CN" altLang="en-US"/>
          </a:p>
        </p:txBody>
      </p:sp>
    </p:spTree>
    <p:extLst>
      <p:ext uri="{BB962C8B-B14F-4D97-AF65-F5344CB8AC3E}">
        <p14:creationId xmlns:p14="http://schemas.microsoft.com/office/powerpoint/2010/main" val="3146405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We now introduce our proposed method CEIP, which integrates the implicit priors illustrated in orange and explicit prior illustrated in blue. As we have just introduced, the blue part queries the database of the task-specific dataset and retrieves predicted future state, which leads to a better mapping by the orange implicit prior, from the immature action a-prime by the gray RL agent to the action a learned from demonstrations. </a:t>
            </a: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And to select the most useful priors in the task-agnostic and task-specific data, we decompose the normalizing flow of the implicit prior into a learned linear combination, where we train a single flow for each task from both data, and then coefficients predicted by the MLP to select the most useful flow from each task. The final output of the flow mixture, which is also a flow, is the linear combination over each flow’s output with weight being the coefficients from the MLP. Finally, we plug the whole thing into the RL environment illustrated gray in the slides, and completes the cycle.</a:t>
            </a:r>
          </a:p>
        </p:txBody>
      </p:sp>
      <p:sp>
        <p:nvSpPr>
          <p:cNvPr id="4" name="灯片编号占位符 3"/>
          <p:cNvSpPr>
            <a:spLocks noGrp="1"/>
          </p:cNvSpPr>
          <p:nvPr>
            <p:ph type="sldNum" sz="quarter" idx="5"/>
          </p:nvPr>
        </p:nvSpPr>
        <p:spPr/>
        <p:txBody>
          <a:bodyPr/>
          <a:lstStyle/>
          <a:p>
            <a:fld id="{9F24D7D4-EC63-49B0-8554-99E4CF51D061}" type="slidenum">
              <a:rPr lang="zh-CN" altLang="en-US" smtClean="0"/>
              <a:t>5</a:t>
            </a:fld>
            <a:endParaRPr lang="zh-CN" altLang="en-US"/>
          </a:p>
        </p:txBody>
      </p:sp>
    </p:spTree>
    <p:extLst>
      <p:ext uri="{BB962C8B-B14F-4D97-AF65-F5344CB8AC3E}">
        <p14:creationId xmlns:p14="http://schemas.microsoft.com/office/powerpoint/2010/main" val="3252320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So, the last question: Why our use of demonstrations over existing methods? Here on the left is the visualization of our method, in the middle are ablations where we use the baseline’s implicit prior or where explicit prior are missing. The baselines are on the right. </a:t>
            </a:r>
          </a:p>
          <a:p>
            <a:pPr marL="0" marR="0" algn="just">
              <a:spcBef>
                <a:spcPts val="0"/>
              </a:spcBef>
              <a:spcAft>
                <a:spcPts val="0"/>
              </a:spcAft>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It is clearly shown that our use of demonstration works the best, almost completing all tasks, while the other methods struggle in the midway. Also, our method cannot work well without either implicit or explicit prior, which validates the effectiveness of combining both priors. </a:t>
            </a:r>
          </a:p>
        </p:txBody>
      </p:sp>
      <p:sp>
        <p:nvSpPr>
          <p:cNvPr id="4" name="灯片编号占位符 3"/>
          <p:cNvSpPr>
            <a:spLocks noGrp="1"/>
          </p:cNvSpPr>
          <p:nvPr>
            <p:ph type="sldNum" sz="quarter" idx="5"/>
          </p:nvPr>
        </p:nvSpPr>
        <p:spPr/>
        <p:txBody>
          <a:bodyPr/>
          <a:lstStyle/>
          <a:p>
            <a:fld id="{9F24D7D4-EC63-49B0-8554-99E4CF51D061}" type="slidenum">
              <a:rPr lang="zh-CN" altLang="en-US" smtClean="0"/>
              <a:t>6</a:t>
            </a:fld>
            <a:endParaRPr lang="zh-CN" altLang="en-US"/>
          </a:p>
        </p:txBody>
      </p:sp>
    </p:spTree>
    <p:extLst>
      <p:ext uri="{BB962C8B-B14F-4D97-AF65-F5344CB8AC3E}">
        <p14:creationId xmlns:p14="http://schemas.microsoft.com/office/powerpoint/2010/main" val="2589243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That’s all for our work. Thanks for listening!</a:t>
            </a:r>
          </a:p>
          <a:p>
            <a:endParaRPr lang="zh-CN" altLang="en-US" b="0" dirty="0"/>
          </a:p>
        </p:txBody>
      </p:sp>
      <p:sp>
        <p:nvSpPr>
          <p:cNvPr id="4" name="灯片编号占位符 3"/>
          <p:cNvSpPr>
            <a:spLocks noGrp="1"/>
          </p:cNvSpPr>
          <p:nvPr>
            <p:ph type="sldNum" sz="quarter" idx="5"/>
          </p:nvPr>
        </p:nvSpPr>
        <p:spPr/>
        <p:txBody>
          <a:bodyPr/>
          <a:lstStyle/>
          <a:p>
            <a:fld id="{9F24D7D4-EC63-49B0-8554-99E4CF51D061}" type="slidenum">
              <a:rPr lang="zh-CN" altLang="en-US" smtClean="0"/>
              <a:t>7</a:t>
            </a:fld>
            <a:endParaRPr lang="zh-CN" altLang="en-US"/>
          </a:p>
        </p:txBody>
      </p:sp>
    </p:spTree>
    <p:extLst>
      <p:ext uri="{BB962C8B-B14F-4D97-AF65-F5344CB8AC3E}">
        <p14:creationId xmlns:p14="http://schemas.microsoft.com/office/powerpoint/2010/main" val="2153881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15150-29A2-E536-3806-8BD59AD3F4B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91F9A2B-70C6-8E23-CAC2-F7CC5893DD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C9393F-31B0-8562-4168-08918E6A2B14}"/>
              </a:ext>
            </a:extLst>
          </p:cNvPr>
          <p:cNvSpPr>
            <a:spLocks noGrp="1"/>
          </p:cNvSpPr>
          <p:nvPr>
            <p:ph type="dt" sz="half" idx="10"/>
          </p:nvPr>
        </p:nvSpPr>
        <p:spPr/>
        <p:txBody>
          <a:bodyPr/>
          <a:lstStyle/>
          <a:p>
            <a:fld id="{5FEC4A99-7F36-4330-BC92-B763F77119E8}" type="datetime1">
              <a:rPr lang="zh-CN" altLang="en-US" smtClean="0"/>
              <a:t>2022/10/20</a:t>
            </a:fld>
            <a:endParaRPr lang="zh-CN" altLang="en-US"/>
          </a:p>
        </p:txBody>
      </p:sp>
      <p:sp>
        <p:nvSpPr>
          <p:cNvPr id="5" name="页脚占位符 4">
            <a:extLst>
              <a:ext uri="{FF2B5EF4-FFF2-40B4-BE49-F238E27FC236}">
                <a16:creationId xmlns:a16="http://schemas.microsoft.com/office/drawing/2014/main" id="{67D671B4-5C45-E81C-C31E-B73B1AE543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8A7EDB9-9D0E-7EA2-BF94-A32A262766FE}"/>
              </a:ext>
            </a:extLst>
          </p:cNvPr>
          <p:cNvSpPr>
            <a:spLocks noGrp="1"/>
          </p:cNvSpPr>
          <p:nvPr>
            <p:ph type="sldNum" sz="quarter" idx="12"/>
          </p:nvPr>
        </p:nvSpPr>
        <p:spPr/>
        <p:txBody>
          <a:bodyPr/>
          <a:lstStyle/>
          <a:p>
            <a:fld id="{EF0D5A57-0411-4EAF-B6FA-4CB96C2F7B7A}" type="slidenum">
              <a:rPr lang="zh-CN" altLang="en-US" smtClean="0"/>
              <a:t>‹#›</a:t>
            </a:fld>
            <a:endParaRPr lang="zh-CN" altLang="en-US"/>
          </a:p>
        </p:txBody>
      </p:sp>
    </p:spTree>
    <p:extLst>
      <p:ext uri="{BB962C8B-B14F-4D97-AF65-F5344CB8AC3E}">
        <p14:creationId xmlns:p14="http://schemas.microsoft.com/office/powerpoint/2010/main" val="2410904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6614E6-1ACA-0DAC-5C30-4F9588F2AF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A484173-C5F7-BD88-D1A4-0983F6BABF5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AF149D-FC83-A2C0-4BA1-DD651DAE12B4}"/>
              </a:ext>
            </a:extLst>
          </p:cNvPr>
          <p:cNvSpPr>
            <a:spLocks noGrp="1"/>
          </p:cNvSpPr>
          <p:nvPr>
            <p:ph type="dt" sz="half" idx="10"/>
          </p:nvPr>
        </p:nvSpPr>
        <p:spPr/>
        <p:txBody>
          <a:bodyPr/>
          <a:lstStyle/>
          <a:p>
            <a:fld id="{1E6283D9-476B-4D45-AE3D-BFA5D8393014}" type="datetime1">
              <a:rPr lang="zh-CN" altLang="en-US" smtClean="0"/>
              <a:t>2022/10/20</a:t>
            </a:fld>
            <a:endParaRPr lang="zh-CN" altLang="en-US"/>
          </a:p>
        </p:txBody>
      </p:sp>
      <p:sp>
        <p:nvSpPr>
          <p:cNvPr id="5" name="页脚占位符 4">
            <a:extLst>
              <a:ext uri="{FF2B5EF4-FFF2-40B4-BE49-F238E27FC236}">
                <a16:creationId xmlns:a16="http://schemas.microsoft.com/office/drawing/2014/main" id="{DC7FC428-271D-AC09-2E9E-903FE26E74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CBC8C2-0B34-DF41-4BA4-DE4BC3BDFA0F}"/>
              </a:ext>
            </a:extLst>
          </p:cNvPr>
          <p:cNvSpPr>
            <a:spLocks noGrp="1"/>
          </p:cNvSpPr>
          <p:nvPr>
            <p:ph type="sldNum" sz="quarter" idx="12"/>
          </p:nvPr>
        </p:nvSpPr>
        <p:spPr/>
        <p:txBody>
          <a:bodyPr/>
          <a:lstStyle/>
          <a:p>
            <a:fld id="{EF0D5A57-0411-4EAF-B6FA-4CB96C2F7B7A}" type="slidenum">
              <a:rPr lang="zh-CN" altLang="en-US" smtClean="0"/>
              <a:t>‹#›</a:t>
            </a:fld>
            <a:endParaRPr lang="zh-CN" altLang="en-US"/>
          </a:p>
        </p:txBody>
      </p:sp>
    </p:spTree>
    <p:extLst>
      <p:ext uri="{BB962C8B-B14F-4D97-AF65-F5344CB8AC3E}">
        <p14:creationId xmlns:p14="http://schemas.microsoft.com/office/powerpoint/2010/main" val="1488652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F34C469-7E36-0805-8306-403F79530C2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F2478EC-EFF1-DCD1-F350-9212C746037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C5943BE-5D5F-13B4-B628-BD4317394E18}"/>
              </a:ext>
            </a:extLst>
          </p:cNvPr>
          <p:cNvSpPr>
            <a:spLocks noGrp="1"/>
          </p:cNvSpPr>
          <p:nvPr>
            <p:ph type="dt" sz="half" idx="10"/>
          </p:nvPr>
        </p:nvSpPr>
        <p:spPr/>
        <p:txBody>
          <a:bodyPr/>
          <a:lstStyle/>
          <a:p>
            <a:fld id="{B9926251-D586-4DDF-822F-4B1C9CF64F4C}" type="datetime1">
              <a:rPr lang="zh-CN" altLang="en-US" smtClean="0"/>
              <a:t>2022/10/20</a:t>
            </a:fld>
            <a:endParaRPr lang="zh-CN" altLang="en-US"/>
          </a:p>
        </p:txBody>
      </p:sp>
      <p:sp>
        <p:nvSpPr>
          <p:cNvPr id="5" name="页脚占位符 4">
            <a:extLst>
              <a:ext uri="{FF2B5EF4-FFF2-40B4-BE49-F238E27FC236}">
                <a16:creationId xmlns:a16="http://schemas.microsoft.com/office/drawing/2014/main" id="{714C0119-8122-5EB7-1FB7-EA70195A75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6094098-9462-73E8-6E3C-C531B292B7EC}"/>
              </a:ext>
            </a:extLst>
          </p:cNvPr>
          <p:cNvSpPr>
            <a:spLocks noGrp="1"/>
          </p:cNvSpPr>
          <p:nvPr>
            <p:ph type="sldNum" sz="quarter" idx="12"/>
          </p:nvPr>
        </p:nvSpPr>
        <p:spPr/>
        <p:txBody>
          <a:bodyPr/>
          <a:lstStyle/>
          <a:p>
            <a:fld id="{EF0D5A57-0411-4EAF-B6FA-4CB96C2F7B7A}" type="slidenum">
              <a:rPr lang="zh-CN" altLang="en-US" smtClean="0"/>
              <a:t>‹#›</a:t>
            </a:fld>
            <a:endParaRPr lang="zh-CN" altLang="en-US"/>
          </a:p>
        </p:txBody>
      </p:sp>
    </p:spTree>
    <p:extLst>
      <p:ext uri="{BB962C8B-B14F-4D97-AF65-F5344CB8AC3E}">
        <p14:creationId xmlns:p14="http://schemas.microsoft.com/office/powerpoint/2010/main" val="1542123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0A643B-6290-CC7B-B168-6C66847756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734F7E-EB32-7899-6CBC-163FB2C656A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C5D29DB-B9AC-C7CB-8881-5EADE9BB1C1B}"/>
              </a:ext>
            </a:extLst>
          </p:cNvPr>
          <p:cNvSpPr>
            <a:spLocks noGrp="1"/>
          </p:cNvSpPr>
          <p:nvPr>
            <p:ph type="dt" sz="half" idx="10"/>
          </p:nvPr>
        </p:nvSpPr>
        <p:spPr/>
        <p:txBody>
          <a:bodyPr/>
          <a:lstStyle/>
          <a:p>
            <a:fld id="{2BE2C854-DD4B-418F-B267-FDC0C3A6D3BB}" type="datetime1">
              <a:rPr lang="zh-CN" altLang="en-US" smtClean="0"/>
              <a:t>2022/10/20</a:t>
            </a:fld>
            <a:endParaRPr lang="zh-CN" altLang="en-US"/>
          </a:p>
        </p:txBody>
      </p:sp>
      <p:sp>
        <p:nvSpPr>
          <p:cNvPr id="5" name="页脚占位符 4">
            <a:extLst>
              <a:ext uri="{FF2B5EF4-FFF2-40B4-BE49-F238E27FC236}">
                <a16:creationId xmlns:a16="http://schemas.microsoft.com/office/drawing/2014/main" id="{54F9AC8C-B399-B6F2-398E-CC5D36D440F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083491-7C82-668F-F482-31F6B4245CE4}"/>
              </a:ext>
            </a:extLst>
          </p:cNvPr>
          <p:cNvSpPr>
            <a:spLocks noGrp="1"/>
          </p:cNvSpPr>
          <p:nvPr>
            <p:ph type="sldNum" sz="quarter" idx="12"/>
          </p:nvPr>
        </p:nvSpPr>
        <p:spPr/>
        <p:txBody>
          <a:bodyPr/>
          <a:lstStyle/>
          <a:p>
            <a:fld id="{EF0D5A57-0411-4EAF-B6FA-4CB96C2F7B7A}" type="slidenum">
              <a:rPr lang="zh-CN" altLang="en-US" smtClean="0"/>
              <a:t>‹#›</a:t>
            </a:fld>
            <a:endParaRPr lang="zh-CN" altLang="en-US"/>
          </a:p>
        </p:txBody>
      </p:sp>
    </p:spTree>
    <p:extLst>
      <p:ext uri="{BB962C8B-B14F-4D97-AF65-F5344CB8AC3E}">
        <p14:creationId xmlns:p14="http://schemas.microsoft.com/office/powerpoint/2010/main" val="393430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CDA77-F0ED-7336-4EE0-8D3EF49BF99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3B64FAD-90B9-F137-5CF9-8AB67CA67B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0345BF4-5C39-3F68-7ED0-6AD4DE1DE3B8}"/>
              </a:ext>
            </a:extLst>
          </p:cNvPr>
          <p:cNvSpPr>
            <a:spLocks noGrp="1"/>
          </p:cNvSpPr>
          <p:nvPr>
            <p:ph type="dt" sz="half" idx="10"/>
          </p:nvPr>
        </p:nvSpPr>
        <p:spPr/>
        <p:txBody>
          <a:bodyPr/>
          <a:lstStyle/>
          <a:p>
            <a:fld id="{2018DFE3-2A13-440E-9C4F-2DFC249E0617}" type="datetime1">
              <a:rPr lang="zh-CN" altLang="en-US" smtClean="0"/>
              <a:t>2022/10/20</a:t>
            </a:fld>
            <a:endParaRPr lang="zh-CN" altLang="en-US"/>
          </a:p>
        </p:txBody>
      </p:sp>
      <p:sp>
        <p:nvSpPr>
          <p:cNvPr id="5" name="页脚占位符 4">
            <a:extLst>
              <a:ext uri="{FF2B5EF4-FFF2-40B4-BE49-F238E27FC236}">
                <a16:creationId xmlns:a16="http://schemas.microsoft.com/office/drawing/2014/main" id="{50633F14-A6B3-0FBD-EC9E-E391F789F3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06674F-D9FE-B7B4-7C3C-F95FCF27790F}"/>
              </a:ext>
            </a:extLst>
          </p:cNvPr>
          <p:cNvSpPr>
            <a:spLocks noGrp="1"/>
          </p:cNvSpPr>
          <p:nvPr>
            <p:ph type="sldNum" sz="quarter" idx="12"/>
          </p:nvPr>
        </p:nvSpPr>
        <p:spPr/>
        <p:txBody>
          <a:bodyPr/>
          <a:lstStyle/>
          <a:p>
            <a:fld id="{EF0D5A57-0411-4EAF-B6FA-4CB96C2F7B7A}" type="slidenum">
              <a:rPr lang="zh-CN" altLang="en-US" smtClean="0"/>
              <a:t>‹#›</a:t>
            </a:fld>
            <a:endParaRPr lang="zh-CN" altLang="en-US"/>
          </a:p>
        </p:txBody>
      </p:sp>
    </p:spTree>
    <p:extLst>
      <p:ext uri="{BB962C8B-B14F-4D97-AF65-F5344CB8AC3E}">
        <p14:creationId xmlns:p14="http://schemas.microsoft.com/office/powerpoint/2010/main" val="757832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7E5E79-7102-66D6-8E6E-3CEF9096F8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B9CE4A0-47EF-3440-DA6A-E1EABB6E950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E2E556-641D-E96E-D6D7-CB7002F709E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8FDEE5-4494-BCB8-1CD6-01B5D980469E}"/>
              </a:ext>
            </a:extLst>
          </p:cNvPr>
          <p:cNvSpPr>
            <a:spLocks noGrp="1"/>
          </p:cNvSpPr>
          <p:nvPr>
            <p:ph type="dt" sz="half" idx="10"/>
          </p:nvPr>
        </p:nvSpPr>
        <p:spPr/>
        <p:txBody>
          <a:bodyPr/>
          <a:lstStyle/>
          <a:p>
            <a:fld id="{CC15D0A1-0127-48E6-9128-599913D83048}" type="datetime1">
              <a:rPr lang="zh-CN" altLang="en-US" smtClean="0"/>
              <a:t>2022/10/20</a:t>
            </a:fld>
            <a:endParaRPr lang="zh-CN" altLang="en-US"/>
          </a:p>
        </p:txBody>
      </p:sp>
      <p:sp>
        <p:nvSpPr>
          <p:cNvPr id="6" name="页脚占位符 5">
            <a:extLst>
              <a:ext uri="{FF2B5EF4-FFF2-40B4-BE49-F238E27FC236}">
                <a16:creationId xmlns:a16="http://schemas.microsoft.com/office/drawing/2014/main" id="{CB46E959-7ADD-A3C1-4736-02D0198BB6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94129F-2A05-E16A-9CB6-9AAA8725F84B}"/>
              </a:ext>
            </a:extLst>
          </p:cNvPr>
          <p:cNvSpPr>
            <a:spLocks noGrp="1"/>
          </p:cNvSpPr>
          <p:nvPr>
            <p:ph type="sldNum" sz="quarter" idx="12"/>
          </p:nvPr>
        </p:nvSpPr>
        <p:spPr/>
        <p:txBody>
          <a:bodyPr/>
          <a:lstStyle/>
          <a:p>
            <a:fld id="{EF0D5A57-0411-4EAF-B6FA-4CB96C2F7B7A}" type="slidenum">
              <a:rPr lang="zh-CN" altLang="en-US" smtClean="0"/>
              <a:t>‹#›</a:t>
            </a:fld>
            <a:endParaRPr lang="zh-CN" altLang="en-US"/>
          </a:p>
        </p:txBody>
      </p:sp>
    </p:spTree>
    <p:extLst>
      <p:ext uri="{BB962C8B-B14F-4D97-AF65-F5344CB8AC3E}">
        <p14:creationId xmlns:p14="http://schemas.microsoft.com/office/powerpoint/2010/main" val="631083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7578C-6E8D-AAB8-BC7E-82A4C411FAF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EA30429-AE73-7F72-7437-F7BAF8D7EB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E096182-6C76-468A-3997-93797C19F8D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80DBF0A-9539-C8B9-945F-F7753E11BE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C682B61-3E6B-E185-1D73-6A974EF82A0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8B6505-81EF-DF73-9EA7-D15CC836EA27}"/>
              </a:ext>
            </a:extLst>
          </p:cNvPr>
          <p:cNvSpPr>
            <a:spLocks noGrp="1"/>
          </p:cNvSpPr>
          <p:nvPr>
            <p:ph type="dt" sz="half" idx="10"/>
          </p:nvPr>
        </p:nvSpPr>
        <p:spPr/>
        <p:txBody>
          <a:bodyPr/>
          <a:lstStyle/>
          <a:p>
            <a:fld id="{D8F3F39C-8540-4AEC-B606-58C3DF905BCA}" type="datetime1">
              <a:rPr lang="zh-CN" altLang="en-US" smtClean="0"/>
              <a:t>2022/10/20</a:t>
            </a:fld>
            <a:endParaRPr lang="zh-CN" altLang="en-US"/>
          </a:p>
        </p:txBody>
      </p:sp>
      <p:sp>
        <p:nvSpPr>
          <p:cNvPr id="8" name="页脚占位符 7">
            <a:extLst>
              <a:ext uri="{FF2B5EF4-FFF2-40B4-BE49-F238E27FC236}">
                <a16:creationId xmlns:a16="http://schemas.microsoft.com/office/drawing/2014/main" id="{D8EF571B-A295-052F-8FC7-15044421F4C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45A2A5-A8CE-318E-6D46-7D48A376FD99}"/>
              </a:ext>
            </a:extLst>
          </p:cNvPr>
          <p:cNvSpPr>
            <a:spLocks noGrp="1"/>
          </p:cNvSpPr>
          <p:nvPr>
            <p:ph type="sldNum" sz="quarter" idx="12"/>
          </p:nvPr>
        </p:nvSpPr>
        <p:spPr/>
        <p:txBody>
          <a:bodyPr/>
          <a:lstStyle/>
          <a:p>
            <a:fld id="{EF0D5A57-0411-4EAF-B6FA-4CB96C2F7B7A}" type="slidenum">
              <a:rPr lang="zh-CN" altLang="en-US" smtClean="0"/>
              <a:t>‹#›</a:t>
            </a:fld>
            <a:endParaRPr lang="zh-CN" altLang="en-US"/>
          </a:p>
        </p:txBody>
      </p:sp>
    </p:spTree>
    <p:extLst>
      <p:ext uri="{BB962C8B-B14F-4D97-AF65-F5344CB8AC3E}">
        <p14:creationId xmlns:p14="http://schemas.microsoft.com/office/powerpoint/2010/main" val="743060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70383-9666-B647-9217-0D7D731739B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817D3E6-0DB1-38E0-9068-6EEB247E3D88}"/>
              </a:ext>
            </a:extLst>
          </p:cNvPr>
          <p:cNvSpPr>
            <a:spLocks noGrp="1"/>
          </p:cNvSpPr>
          <p:nvPr>
            <p:ph type="dt" sz="half" idx="10"/>
          </p:nvPr>
        </p:nvSpPr>
        <p:spPr/>
        <p:txBody>
          <a:bodyPr/>
          <a:lstStyle/>
          <a:p>
            <a:fld id="{134188C2-4D60-4C16-B70E-A8D2D9F79EB9}" type="datetime1">
              <a:rPr lang="zh-CN" altLang="en-US" smtClean="0"/>
              <a:t>2022/10/20</a:t>
            </a:fld>
            <a:endParaRPr lang="zh-CN" altLang="en-US"/>
          </a:p>
        </p:txBody>
      </p:sp>
      <p:sp>
        <p:nvSpPr>
          <p:cNvPr id="4" name="页脚占位符 3">
            <a:extLst>
              <a:ext uri="{FF2B5EF4-FFF2-40B4-BE49-F238E27FC236}">
                <a16:creationId xmlns:a16="http://schemas.microsoft.com/office/drawing/2014/main" id="{C1178868-3B24-9466-B500-E2145C957A9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F9BC917-A101-30E7-9B0D-69092252E67B}"/>
              </a:ext>
            </a:extLst>
          </p:cNvPr>
          <p:cNvSpPr>
            <a:spLocks noGrp="1"/>
          </p:cNvSpPr>
          <p:nvPr>
            <p:ph type="sldNum" sz="quarter" idx="12"/>
          </p:nvPr>
        </p:nvSpPr>
        <p:spPr/>
        <p:txBody>
          <a:bodyPr/>
          <a:lstStyle/>
          <a:p>
            <a:fld id="{EF0D5A57-0411-4EAF-B6FA-4CB96C2F7B7A}" type="slidenum">
              <a:rPr lang="zh-CN" altLang="en-US" smtClean="0"/>
              <a:t>‹#›</a:t>
            </a:fld>
            <a:endParaRPr lang="zh-CN" altLang="en-US"/>
          </a:p>
        </p:txBody>
      </p:sp>
    </p:spTree>
    <p:extLst>
      <p:ext uri="{BB962C8B-B14F-4D97-AF65-F5344CB8AC3E}">
        <p14:creationId xmlns:p14="http://schemas.microsoft.com/office/powerpoint/2010/main" val="1905755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604BEB4-93EB-3874-80B6-F202B2945ABE}"/>
              </a:ext>
            </a:extLst>
          </p:cNvPr>
          <p:cNvSpPr>
            <a:spLocks noGrp="1"/>
          </p:cNvSpPr>
          <p:nvPr>
            <p:ph type="dt" sz="half" idx="10"/>
          </p:nvPr>
        </p:nvSpPr>
        <p:spPr/>
        <p:txBody>
          <a:bodyPr/>
          <a:lstStyle/>
          <a:p>
            <a:fld id="{46AB3DDA-DE89-4ED3-A691-14D2A65513F6}" type="datetime1">
              <a:rPr lang="zh-CN" altLang="en-US" smtClean="0"/>
              <a:t>2022/10/20</a:t>
            </a:fld>
            <a:endParaRPr lang="zh-CN" altLang="en-US"/>
          </a:p>
        </p:txBody>
      </p:sp>
      <p:sp>
        <p:nvSpPr>
          <p:cNvPr id="3" name="页脚占位符 2">
            <a:extLst>
              <a:ext uri="{FF2B5EF4-FFF2-40B4-BE49-F238E27FC236}">
                <a16:creationId xmlns:a16="http://schemas.microsoft.com/office/drawing/2014/main" id="{C6DC89D4-02E2-D448-482D-893AB5183D1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A2AE870-F050-FF29-00CB-C8E38E26E83E}"/>
              </a:ext>
            </a:extLst>
          </p:cNvPr>
          <p:cNvSpPr>
            <a:spLocks noGrp="1"/>
          </p:cNvSpPr>
          <p:nvPr>
            <p:ph type="sldNum" sz="quarter" idx="12"/>
          </p:nvPr>
        </p:nvSpPr>
        <p:spPr/>
        <p:txBody>
          <a:bodyPr/>
          <a:lstStyle/>
          <a:p>
            <a:fld id="{EF0D5A57-0411-4EAF-B6FA-4CB96C2F7B7A}" type="slidenum">
              <a:rPr lang="zh-CN" altLang="en-US" smtClean="0"/>
              <a:t>‹#›</a:t>
            </a:fld>
            <a:endParaRPr lang="zh-CN" altLang="en-US"/>
          </a:p>
        </p:txBody>
      </p:sp>
    </p:spTree>
    <p:extLst>
      <p:ext uri="{BB962C8B-B14F-4D97-AF65-F5344CB8AC3E}">
        <p14:creationId xmlns:p14="http://schemas.microsoft.com/office/powerpoint/2010/main" val="3822648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22EAEB-19AB-6025-72CE-C804214AE78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5C0891C-78B3-12A5-5154-B17A137CFE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3F32DD4-CE21-F36D-90F7-A75DE63F1C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3F2BF8F-2B13-EF1A-5759-1036F6085FAC}"/>
              </a:ext>
            </a:extLst>
          </p:cNvPr>
          <p:cNvSpPr>
            <a:spLocks noGrp="1"/>
          </p:cNvSpPr>
          <p:nvPr>
            <p:ph type="dt" sz="half" idx="10"/>
          </p:nvPr>
        </p:nvSpPr>
        <p:spPr/>
        <p:txBody>
          <a:bodyPr/>
          <a:lstStyle/>
          <a:p>
            <a:fld id="{F0E2F727-BDD2-4FD9-843A-5749AEDE67BD}" type="datetime1">
              <a:rPr lang="zh-CN" altLang="en-US" smtClean="0"/>
              <a:t>2022/10/20</a:t>
            </a:fld>
            <a:endParaRPr lang="zh-CN" altLang="en-US"/>
          </a:p>
        </p:txBody>
      </p:sp>
      <p:sp>
        <p:nvSpPr>
          <p:cNvPr id="6" name="页脚占位符 5">
            <a:extLst>
              <a:ext uri="{FF2B5EF4-FFF2-40B4-BE49-F238E27FC236}">
                <a16:creationId xmlns:a16="http://schemas.microsoft.com/office/drawing/2014/main" id="{FDC3F34A-2A74-599F-29C3-C62F7696731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ECE676B-EADF-160B-4748-F92709873A8E}"/>
              </a:ext>
            </a:extLst>
          </p:cNvPr>
          <p:cNvSpPr>
            <a:spLocks noGrp="1"/>
          </p:cNvSpPr>
          <p:nvPr>
            <p:ph type="sldNum" sz="quarter" idx="12"/>
          </p:nvPr>
        </p:nvSpPr>
        <p:spPr/>
        <p:txBody>
          <a:bodyPr/>
          <a:lstStyle/>
          <a:p>
            <a:fld id="{EF0D5A57-0411-4EAF-B6FA-4CB96C2F7B7A}" type="slidenum">
              <a:rPr lang="zh-CN" altLang="en-US" smtClean="0"/>
              <a:t>‹#›</a:t>
            </a:fld>
            <a:endParaRPr lang="zh-CN" altLang="en-US"/>
          </a:p>
        </p:txBody>
      </p:sp>
    </p:spTree>
    <p:extLst>
      <p:ext uri="{BB962C8B-B14F-4D97-AF65-F5344CB8AC3E}">
        <p14:creationId xmlns:p14="http://schemas.microsoft.com/office/powerpoint/2010/main" val="1875041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FA68E8-CE81-A333-3175-532A99900FE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BF8EACB-17DA-E2B0-7CF4-2C42F762BC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18C3130-4DA4-2807-C0E6-1788C5460E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73DAE1-5336-9CFE-FF81-B08300D55DE4}"/>
              </a:ext>
            </a:extLst>
          </p:cNvPr>
          <p:cNvSpPr>
            <a:spLocks noGrp="1"/>
          </p:cNvSpPr>
          <p:nvPr>
            <p:ph type="dt" sz="half" idx="10"/>
          </p:nvPr>
        </p:nvSpPr>
        <p:spPr/>
        <p:txBody>
          <a:bodyPr/>
          <a:lstStyle/>
          <a:p>
            <a:fld id="{F7AFC010-1CBE-47C1-AC74-B25CFD6F7988}" type="datetime1">
              <a:rPr lang="zh-CN" altLang="en-US" smtClean="0"/>
              <a:t>2022/10/20</a:t>
            </a:fld>
            <a:endParaRPr lang="zh-CN" altLang="en-US"/>
          </a:p>
        </p:txBody>
      </p:sp>
      <p:sp>
        <p:nvSpPr>
          <p:cNvPr id="6" name="页脚占位符 5">
            <a:extLst>
              <a:ext uri="{FF2B5EF4-FFF2-40B4-BE49-F238E27FC236}">
                <a16:creationId xmlns:a16="http://schemas.microsoft.com/office/drawing/2014/main" id="{77601697-39B1-51BC-7E56-397DA03243E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DDC51C5-31E4-93BF-AD38-30EEB6370A53}"/>
              </a:ext>
            </a:extLst>
          </p:cNvPr>
          <p:cNvSpPr>
            <a:spLocks noGrp="1"/>
          </p:cNvSpPr>
          <p:nvPr>
            <p:ph type="sldNum" sz="quarter" idx="12"/>
          </p:nvPr>
        </p:nvSpPr>
        <p:spPr/>
        <p:txBody>
          <a:bodyPr/>
          <a:lstStyle/>
          <a:p>
            <a:fld id="{EF0D5A57-0411-4EAF-B6FA-4CB96C2F7B7A}" type="slidenum">
              <a:rPr lang="zh-CN" altLang="en-US" smtClean="0"/>
              <a:t>‹#›</a:t>
            </a:fld>
            <a:endParaRPr lang="zh-CN" altLang="en-US"/>
          </a:p>
        </p:txBody>
      </p:sp>
    </p:spTree>
    <p:extLst>
      <p:ext uri="{BB962C8B-B14F-4D97-AF65-F5344CB8AC3E}">
        <p14:creationId xmlns:p14="http://schemas.microsoft.com/office/powerpoint/2010/main" val="2005148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7B94D99-B134-7A20-5309-99CBE4FE9C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B699879-0B20-5554-F4D1-3A98557D9B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9EB730D-181D-3896-B7BE-488A6E4BB6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3BD554-DF1B-479C-9757-8B561EA579F9}" type="datetime1">
              <a:rPr lang="zh-CN" altLang="en-US" smtClean="0"/>
              <a:t>2022/10/20</a:t>
            </a:fld>
            <a:endParaRPr lang="zh-CN" altLang="en-US"/>
          </a:p>
        </p:txBody>
      </p:sp>
      <p:sp>
        <p:nvSpPr>
          <p:cNvPr id="5" name="页脚占位符 4">
            <a:extLst>
              <a:ext uri="{FF2B5EF4-FFF2-40B4-BE49-F238E27FC236}">
                <a16:creationId xmlns:a16="http://schemas.microsoft.com/office/drawing/2014/main" id="{B139F590-5BA0-3254-7CE1-A19F2CBF56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294EA8B-9B3D-A308-90F0-547BA0B50F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0D5A57-0411-4EAF-B6FA-4CB96C2F7B7A}" type="slidenum">
              <a:rPr lang="zh-CN" altLang="en-US" smtClean="0"/>
              <a:t>‹#›</a:t>
            </a:fld>
            <a:endParaRPr lang="zh-CN" altLang="en-US"/>
          </a:p>
        </p:txBody>
      </p:sp>
    </p:spTree>
    <p:extLst>
      <p:ext uri="{BB962C8B-B14F-4D97-AF65-F5344CB8AC3E}">
        <p14:creationId xmlns:p14="http://schemas.microsoft.com/office/powerpoint/2010/main" val="10541963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media" Target="../media/media2.mp4"/><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6.png"/><Relationship Id="rId7" Type="http://schemas.openxmlformats.org/officeDocument/2006/relationships/image" Target="../media/image48.png"/><Relationship Id="rId12"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18.png"/><Relationship Id="rId5" Type="http://schemas.openxmlformats.org/officeDocument/2006/relationships/image" Target="../media/image46.png"/><Relationship Id="rId10" Type="http://schemas.openxmlformats.org/officeDocument/2006/relationships/image" Target="../media/image170.png"/><Relationship Id="rId4" Type="http://schemas.openxmlformats.org/officeDocument/2006/relationships/image" Target="../media/image45.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58.png"/><Relationship Id="rId12" Type="http://schemas.openxmlformats.org/officeDocument/2006/relationships/image" Target="../media/image22.png"/><Relationship Id="rId2" Type="http://schemas.openxmlformats.org/officeDocument/2006/relationships/notesSlide" Target="../notesSlides/notesSlide5.xml"/><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21.png"/><Relationship Id="rId5" Type="http://schemas.openxmlformats.org/officeDocument/2006/relationships/image" Target="../media/image56.png"/><Relationship Id="rId15" Type="http://schemas.openxmlformats.org/officeDocument/2006/relationships/image" Target="../media/image25.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video" Target="../media/media6.mp4"/><Relationship Id="rId13" Type="http://schemas.openxmlformats.org/officeDocument/2006/relationships/video" Target="NULL" TargetMode="External"/><Relationship Id="rId18" Type="http://schemas.openxmlformats.org/officeDocument/2006/relationships/image" Target="../media/image29.png"/><Relationship Id="rId3" Type="http://schemas.microsoft.com/office/2007/relationships/media" Target="../media/media4.mp4"/><Relationship Id="rId21" Type="http://schemas.openxmlformats.org/officeDocument/2006/relationships/image" Target="../media/image32.png"/><Relationship Id="rId7" Type="http://schemas.microsoft.com/office/2007/relationships/media" Target="../media/media6.mp4"/><Relationship Id="rId12" Type="http://schemas.openxmlformats.org/officeDocument/2006/relationships/video" Target="../media/media8.mp4"/><Relationship Id="rId17" Type="http://schemas.openxmlformats.org/officeDocument/2006/relationships/image" Target="../media/image28.png"/><Relationship Id="rId2" Type="http://schemas.openxmlformats.org/officeDocument/2006/relationships/video" Target="../media/media3.mp4"/><Relationship Id="rId16" Type="http://schemas.openxmlformats.org/officeDocument/2006/relationships/image" Target="../media/image27.png"/><Relationship Id="rId20" Type="http://schemas.openxmlformats.org/officeDocument/2006/relationships/image" Target="../media/image31.png"/><Relationship Id="rId1" Type="http://schemas.microsoft.com/office/2007/relationships/media" Target="../media/media3.mp4"/><Relationship Id="rId6" Type="http://schemas.openxmlformats.org/officeDocument/2006/relationships/video" Target="../media/media5.mp4"/><Relationship Id="rId11" Type="http://schemas.microsoft.com/office/2007/relationships/media" Target="../media/media8.mp4"/><Relationship Id="rId5" Type="http://schemas.microsoft.com/office/2007/relationships/media" Target="../media/media5.mp4"/><Relationship Id="rId15" Type="http://schemas.openxmlformats.org/officeDocument/2006/relationships/notesSlide" Target="../notesSlides/notesSlide6.xml"/><Relationship Id="rId10" Type="http://schemas.openxmlformats.org/officeDocument/2006/relationships/video" Target="../media/media7.mp4"/><Relationship Id="rId19" Type="http://schemas.openxmlformats.org/officeDocument/2006/relationships/image" Target="../media/image30.png"/><Relationship Id="rId4" Type="http://schemas.openxmlformats.org/officeDocument/2006/relationships/video" Target="../media/media4.mp4"/><Relationship Id="rId9" Type="http://schemas.microsoft.com/office/2007/relationships/media" Target="../media/media7.mp4"/><Relationship Id="rId1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mailto:kaiyan3@illinois.edu"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B2B9488-2A4E-6D25-A57F-F0142084B84A}"/>
              </a:ext>
            </a:extLst>
          </p:cNvPr>
          <p:cNvPicPr>
            <a:picLocks noChangeAspect="1"/>
          </p:cNvPicPr>
          <p:nvPr/>
        </p:nvPicPr>
        <p:blipFill>
          <a:blip r:embed="rId3"/>
          <a:stretch>
            <a:fillRect/>
          </a:stretch>
        </p:blipFill>
        <p:spPr>
          <a:xfrm>
            <a:off x="9041166" y="5448300"/>
            <a:ext cx="3150834" cy="1409700"/>
          </a:xfrm>
          <a:prstGeom prst="rect">
            <a:avLst/>
          </a:prstGeom>
        </p:spPr>
      </p:pic>
      <p:sp>
        <p:nvSpPr>
          <p:cNvPr id="2" name="标题 1">
            <a:extLst>
              <a:ext uri="{FF2B5EF4-FFF2-40B4-BE49-F238E27FC236}">
                <a16:creationId xmlns:a16="http://schemas.microsoft.com/office/drawing/2014/main" id="{AA444CD0-2FB2-1DC2-4C71-A9B888C79888}"/>
              </a:ext>
            </a:extLst>
          </p:cNvPr>
          <p:cNvSpPr>
            <a:spLocks noGrp="1"/>
          </p:cNvSpPr>
          <p:nvPr>
            <p:ph type="ctrTitle"/>
          </p:nvPr>
        </p:nvSpPr>
        <p:spPr>
          <a:xfrm>
            <a:off x="1524000" y="1122363"/>
            <a:ext cx="9144000" cy="2387600"/>
          </a:xfrm>
        </p:spPr>
        <p:txBody>
          <a:bodyPr>
            <a:noAutofit/>
          </a:bodyPr>
          <a:lstStyle/>
          <a:p>
            <a:r>
              <a:rPr lang="en-US" altLang="zh-CN" sz="4800" dirty="0"/>
              <a:t>CEIP: Combining Explicit and Implicit Priors for Reinforcement Learning with Demonstrations</a:t>
            </a:r>
            <a:endParaRPr lang="zh-CN" altLang="en-US" sz="4800" dirty="0"/>
          </a:p>
        </p:txBody>
      </p:sp>
      <p:sp>
        <p:nvSpPr>
          <p:cNvPr id="3" name="副标题 2">
            <a:extLst>
              <a:ext uri="{FF2B5EF4-FFF2-40B4-BE49-F238E27FC236}">
                <a16:creationId xmlns:a16="http://schemas.microsoft.com/office/drawing/2014/main" id="{E48F0D29-5294-1FDE-3EAB-6B0A584C3763}"/>
              </a:ext>
            </a:extLst>
          </p:cNvPr>
          <p:cNvSpPr>
            <a:spLocks noGrp="1"/>
          </p:cNvSpPr>
          <p:nvPr>
            <p:ph type="subTitle" idx="1"/>
          </p:nvPr>
        </p:nvSpPr>
        <p:spPr>
          <a:xfrm>
            <a:off x="1524000" y="4668838"/>
            <a:ext cx="9144000" cy="1655762"/>
          </a:xfrm>
        </p:spPr>
        <p:txBody>
          <a:bodyPr/>
          <a:lstStyle/>
          <a:p>
            <a:endParaRPr lang="en-US" altLang="zh-CN" dirty="0"/>
          </a:p>
          <a:p>
            <a:r>
              <a:rPr lang="en-US" altLang="zh-CN" dirty="0"/>
              <a:t>Kai Yan, Alexander G. Schwing, Yu-</a:t>
            </a:r>
            <a:r>
              <a:rPr lang="en-US" altLang="zh-CN" dirty="0" err="1"/>
              <a:t>Xiong</a:t>
            </a:r>
            <a:r>
              <a:rPr lang="en-US" altLang="zh-CN" dirty="0"/>
              <a:t> Wang</a:t>
            </a:r>
          </a:p>
          <a:p>
            <a:r>
              <a:rPr lang="en-US" altLang="zh-CN" dirty="0"/>
              <a:t>University of Illinois Urbana-Champaign</a:t>
            </a:r>
            <a:endParaRPr lang="zh-CN" altLang="en-US" dirty="0"/>
          </a:p>
        </p:txBody>
      </p:sp>
      <p:pic>
        <p:nvPicPr>
          <p:cNvPr id="6" name="图片 5" descr="卡通画&#10;&#10;描述已自动生成">
            <a:extLst>
              <a:ext uri="{FF2B5EF4-FFF2-40B4-BE49-F238E27FC236}">
                <a16:creationId xmlns:a16="http://schemas.microsoft.com/office/drawing/2014/main" id="{0B982AB4-3C7C-6EF8-6372-0DA9351D7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006" y="226882"/>
            <a:ext cx="2378815" cy="510510"/>
          </a:xfrm>
          <a:prstGeom prst="rect">
            <a:avLst/>
          </a:prstGeom>
        </p:spPr>
      </p:pic>
      <p:pic>
        <p:nvPicPr>
          <p:cNvPr id="10" name="图片 9" descr="微笑的男孩&#10;&#10;描述已自动生成">
            <a:extLst>
              <a:ext uri="{FF2B5EF4-FFF2-40B4-BE49-F238E27FC236}">
                <a16:creationId xmlns:a16="http://schemas.microsoft.com/office/drawing/2014/main" id="{B2E38B86-1AC2-582E-B4B2-507F55A2E9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7329" y="3583790"/>
            <a:ext cx="1427785" cy="1417162"/>
          </a:xfrm>
          <a:prstGeom prst="roundRect">
            <a:avLst/>
          </a:prstGeom>
        </p:spPr>
      </p:pic>
      <p:pic>
        <p:nvPicPr>
          <p:cNvPr id="1026" name="Picture 2">
            <a:extLst>
              <a:ext uri="{FF2B5EF4-FFF2-40B4-BE49-F238E27FC236}">
                <a16:creationId xmlns:a16="http://schemas.microsoft.com/office/drawing/2014/main" id="{682050F0-F4C5-46D2-E760-05DD06053E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6267" y="3596373"/>
            <a:ext cx="1343626" cy="1391997"/>
          </a:xfrm>
          <a:prstGeom prst="roundRect">
            <a:avLst/>
          </a:prstGeom>
          <a:noFill/>
          <a:extLst>
            <a:ext uri="{909E8E84-426E-40DD-AFC4-6F175D3DCCD1}">
              <a14:hiddenFill xmlns:a14="http://schemas.microsoft.com/office/drawing/2010/main">
                <a:solidFill>
                  <a:srgbClr val="FFFFFF"/>
                </a:solidFill>
              </a14:hiddenFill>
            </a:ext>
          </a:extLst>
        </p:spPr>
      </p:pic>
      <p:pic>
        <p:nvPicPr>
          <p:cNvPr id="12" name="图片 11" descr="男人戴着眼镜&#10;&#10;描述已自动生成">
            <a:extLst>
              <a:ext uri="{FF2B5EF4-FFF2-40B4-BE49-F238E27FC236}">
                <a16:creationId xmlns:a16="http://schemas.microsoft.com/office/drawing/2014/main" id="{920E20DC-E0F7-A6B4-CC20-7560FBC1DC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1046" y="3583369"/>
            <a:ext cx="1343626" cy="1418005"/>
          </a:xfrm>
          <a:prstGeom prst="roundRect">
            <a:avLst/>
          </a:prstGeom>
        </p:spPr>
      </p:pic>
    </p:spTree>
    <p:extLst>
      <p:ext uri="{BB962C8B-B14F-4D97-AF65-F5344CB8AC3E}">
        <p14:creationId xmlns:p14="http://schemas.microsoft.com/office/powerpoint/2010/main" val="435565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2D841-B5E7-B303-3961-17403D9C5025}"/>
              </a:ext>
            </a:extLst>
          </p:cNvPr>
          <p:cNvSpPr>
            <a:spLocks noGrp="1"/>
          </p:cNvSpPr>
          <p:nvPr>
            <p:ph type="title"/>
          </p:nvPr>
        </p:nvSpPr>
        <p:spPr/>
        <p:txBody>
          <a:bodyPr/>
          <a:lstStyle/>
          <a:p>
            <a:r>
              <a:rPr lang="en-US" altLang="zh-CN" dirty="0"/>
              <a:t>Why Demonstrations? </a:t>
            </a:r>
            <a:endParaRPr lang="zh-CN" altLang="en-US" dirty="0"/>
          </a:p>
        </p:txBody>
      </p:sp>
      <p:sp>
        <p:nvSpPr>
          <p:cNvPr id="3" name="内容占位符 2">
            <a:extLst>
              <a:ext uri="{FF2B5EF4-FFF2-40B4-BE49-F238E27FC236}">
                <a16:creationId xmlns:a16="http://schemas.microsoft.com/office/drawing/2014/main" id="{8AE25648-7224-4BC4-08F9-4A9E4916F4C0}"/>
              </a:ext>
            </a:extLst>
          </p:cNvPr>
          <p:cNvSpPr>
            <a:spLocks noGrp="1"/>
          </p:cNvSpPr>
          <p:nvPr>
            <p:ph idx="1"/>
          </p:nvPr>
        </p:nvSpPr>
        <p:spPr/>
        <p:txBody>
          <a:bodyPr/>
          <a:lstStyle/>
          <a:p>
            <a:r>
              <a:rPr lang="en-US" altLang="zh-CN" dirty="0"/>
              <a:t>Plain Reinforcement Learning (RL) struggles with sparse reward</a:t>
            </a:r>
          </a:p>
          <a:p>
            <a:r>
              <a:rPr lang="en-US" altLang="zh-CN" dirty="0"/>
              <a:t>Demonstrations can help exploration</a:t>
            </a:r>
          </a:p>
          <a:p>
            <a:pPr lvl="1"/>
            <a:endParaRPr lang="zh-CN" altLang="en-US" dirty="0"/>
          </a:p>
        </p:txBody>
      </p:sp>
      <p:pic>
        <p:nvPicPr>
          <p:cNvPr id="6" name="random">
            <a:hlinkClick r:id="" action="ppaction://media"/>
            <a:extLst>
              <a:ext uri="{FF2B5EF4-FFF2-40B4-BE49-F238E27FC236}">
                <a16:creationId xmlns:a16="http://schemas.microsoft.com/office/drawing/2014/main" id="{7FAC05FC-606B-CBFD-0E81-828A6A03CF6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548680" y="3708958"/>
            <a:ext cx="3069271" cy="3069271"/>
          </a:xfrm>
          <a:prstGeom prst="rect">
            <a:avLst/>
          </a:prstGeom>
        </p:spPr>
      </p:pic>
      <p:pic>
        <p:nvPicPr>
          <p:cNvPr id="7" name="PARROT-TS">
            <a:hlinkClick r:id="" action="ppaction://media"/>
            <a:extLst>
              <a:ext uri="{FF2B5EF4-FFF2-40B4-BE49-F238E27FC236}">
                <a16:creationId xmlns:a16="http://schemas.microsoft.com/office/drawing/2014/main" id="{0DB5484B-F91C-78DA-0354-02B5FF59887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854882" y="3708957"/>
            <a:ext cx="3069272" cy="3069272"/>
          </a:xfrm>
          <a:prstGeom prst="rect">
            <a:avLst/>
          </a:prstGeom>
        </p:spPr>
      </p:pic>
      <p:sp>
        <p:nvSpPr>
          <p:cNvPr id="8" name="文本框 7">
            <a:extLst>
              <a:ext uri="{FF2B5EF4-FFF2-40B4-BE49-F238E27FC236}">
                <a16:creationId xmlns:a16="http://schemas.microsoft.com/office/drawing/2014/main" id="{B455C328-F947-A267-672F-E8A5D6FC078A}"/>
              </a:ext>
            </a:extLst>
          </p:cNvPr>
          <p:cNvSpPr txBox="1"/>
          <p:nvPr/>
        </p:nvSpPr>
        <p:spPr>
          <a:xfrm>
            <a:off x="1605186" y="2877961"/>
            <a:ext cx="2956259" cy="830997"/>
          </a:xfrm>
          <a:prstGeom prst="rect">
            <a:avLst/>
          </a:prstGeom>
          <a:noFill/>
        </p:spPr>
        <p:txBody>
          <a:bodyPr wrap="none" rtlCol="0">
            <a:spAutoFit/>
          </a:bodyPr>
          <a:lstStyle/>
          <a:p>
            <a:r>
              <a:rPr lang="en-US" altLang="zh-CN" sz="2400" dirty="0"/>
              <a:t>Random exploration </a:t>
            </a:r>
          </a:p>
          <a:p>
            <a:r>
              <a:rPr lang="en-US" altLang="zh-CN" sz="2400" dirty="0"/>
              <a:t>w/o demonstrations</a:t>
            </a:r>
            <a:endParaRPr lang="zh-CN" altLang="en-US" sz="2400" dirty="0"/>
          </a:p>
        </p:txBody>
      </p:sp>
      <p:sp>
        <p:nvSpPr>
          <p:cNvPr id="9" name="文本框 8">
            <a:extLst>
              <a:ext uri="{FF2B5EF4-FFF2-40B4-BE49-F238E27FC236}">
                <a16:creationId xmlns:a16="http://schemas.microsoft.com/office/drawing/2014/main" id="{C2FA7D5E-5633-AD8E-F138-D6C37B4E0872}"/>
              </a:ext>
            </a:extLst>
          </p:cNvPr>
          <p:cNvSpPr txBox="1"/>
          <p:nvPr/>
        </p:nvSpPr>
        <p:spPr>
          <a:xfrm>
            <a:off x="7911389" y="2884011"/>
            <a:ext cx="2956259" cy="830997"/>
          </a:xfrm>
          <a:prstGeom prst="rect">
            <a:avLst/>
          </a:prstGeom>
          <a:noFill/>
        </p:spPr>
        <p:txBody>
          <a:bodyPr wrap="none" rtlCol="0">
            <a:spAutoFit/>
          </a:bodyPr>
          <a:lstStyle/>
          <a:p>
            <a:r>
              <a:rPr lang="en-US" altLang="zh-CN" sz="2400" dirty="0"/>
              <a:t>Random exploration </a:t>
            </a:r>
          </a:p>
          <a:p>
            <a:r>
              <a:rPr lang="en-US" altLang="zh-CN" sz="2400" dirty="0"/>
              <a:t>w/ demonstrations</a:t>
            </a:r>
            <a:endParaRPr lang="zh-CN" altLang="en-US" sz="2400" dirty="0"/>
          </a:p>
        </p:txBody>
      </p:sp>
      <p:sp>
        <p:nvSpPr>
          <p:cNvPr id="20" name="矩形 19">
            <a:extLst>
              <a:ext uri="{FF2B5EF4-FFF2-40B4-BE49-F238E27FC236}">
                <a16:creationId xmlns:a16="http://schemas.microsoft.com/office/drawing/2014/main" id="{5A8F9AAA-6A60-9167-A6A2-699DA5849B6C}"/>
              </a:ext>
            </a:extLst>
          </p:cNvPr>
          <p:cNvSpPr/>
          <p:nvPr/>
        </p:nvSpPr>
        <p:spPr>
          <a:xfrm>
            <a:off x="3644854" y="4106329"/>
            <a:ext cx="4902293" cy="1528242"/>
          </a:xfrm>
          <a:prstGeom prst="rect">
            <a:avLst/>
          </a:pr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100000" t="100000"/>
            </a:path>
            <a:tileRect r="-100000" b="-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mj-lt"/>
              <a:buAutoNum type="arabicPeriod"/>
            </a:pPr>
            <a:r>
              <a:rPr lang="en-US" altLang="zh-CN" sz="2400" dirty="0"/>
              <a:t>What demonstrations to use?</a:t>
            </a:r>
          </a:p>
          <a:p>
            <a:pPr marL="457200" indent="-457200">
              <a:buFont typeface="+mj-lt"/>
              <a:buAutoNum type="arabicPeriod"/>
            </a:pPr>
            <a:r>
              <a:rPr lang="en-US" altLang="zh-CN" sz="2400" dirty="0"/>
              <a:t>How we use demonstrations?</a:t>
            </a:r>
          </a:p>
          <a:p>
            <a:pPr marL="457200" indent="-457200">
              <a:buFont typeface="+mj-lt"/>
              <a:buAutoNum type="arabicPeriod"/>
            </a:pPr>
            <a:r>
              <a:rPr lang="en-US" altLang="zh-CN" sz="2400" dirty="0"/>
              <a:t>Why our use of demonstrations? </a:t>
            </a:r>
          </a:p>
        </p:txBody>
      </p:sp>
      <p:sp>
        <p:nvSpPr>
          <p:cNvPr id="4" name="灯片编号占位符 3">
            <a:extLst>
              <a:ext uri="{FF2B5EF4-FFF2-40B4-BE49-F238E27FC236}">
                <a16:creationId xmlns:a16="http://schemas.microsoft.com/office/drawing/2014/main" id="{4926314E-0D43-F0B2-69E0-3AC26A8DFCA2}"/>
              </a:ext>
            </a:extLst>
          </p:cNvPr>
          <p:cNvSpPr>
            <a:spLocks noGrp="1"/>
          </p:cNvSpPr>
          <p:nvPr>
            <p:ph type="sldNum" sz="quarter" idx="12"/>
          </p:nvPr>
        </p:nvSpPr>
        <p:spPr>
          <a:xfrm>
            <a:off x="9448800" y="6492875"/>
            <a:ext cx="2743200" cy="365125"/>
          </a:xfrm>
        </p:spPr>
        <p:txBody>
          <a:bodyPr/>
          <a:lstStyle/>
          <a:p>
            <a:fld id="{EF0D5A57-0411-4EAF-B6FA-4CB96C2F7B7A}" type="slidenum">
              <a:rPr lang="zh-CN" altLang="en-US" smtClean="0"/>
              <a:t>2</a:t>
            </a:fld>
            <a:endParaRPr lang="zh-CN" altLang="en-US" dirty="0"/>
          </a:p>
        </p:txBody>
      </p:sp>
    </p:spTree>
    <p:extLst>
      <p:ext uri="{BB962C8B-B14F-4D97-AF65-F5344CB8AC3E}">
        <p14:creationId xmlns:p14="http://schemas.microsoft.com/office/powerpoint/2010/main" val="134999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mediacall" presetSubtype="0" fill="hold" nodeType="withEffect">
                                  <p:stCondLst>
                                    <p:cond delay="0"/>
                                  </p:stCondLst>
                                  <p:childTnLst>
                                    <p:cmd type="call" cmd="playFrom(0.0)">
                                      <p:cBhvr>
                                        <p:cTn id="12" dur="11200" fill="hold"/>
                                        <p:tgtEl>
                                          <p:spTgt spid="7"/>
                                        </p:tgtEl>
                                      </p:cBhvr>
                                    </p:cmd>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6"/>
                </p:tgtEl>
              </p:cMediaNode>
            </p:video>
            <p:video>
              <p:cMediaNode vol="80000">
                <p:cTn id="18" repeatCount="indefinite" fill="hold" display="0">
                  <p:stCondLst>
                    <p:cond delay="indefinite"/>
                  </p:stCondLst>
                </p:cTn>
                <p:tgtEl>
                  <p:spTgt spid="7"/>
                </p:tgtEl>
              </p:cMediaNode>
            </p:video>
          </p:childTnLst>
        </p:cTn>
      </p:par>
    </p:tnLst>
    <p:bldLst>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96699ECC-898C-9632-C7DA-91826E3A284F}"/>
              </a:ext>
            </a:extLst>
          </p:cNvPr>
          <p:cNvSpPr/>
          <p:nvPr/>
        </p:nvSpPr>
        <p:spPr>
          <a:xfrm>
            <a:off x="2869721" y="4353464"/>
            <a:ext cx="8922229" cy="2231366"/>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CEED7E09-6451-1BE8-DE4A-34F35B0B7727}"/>
              </a:ext>
            </a:extLst>
          </p:cNvPr>
          <p:cNvSpPr/>
          <p:nvPr/>
        </p:nvSpPr>
        <p:spPr>
          <a:xfrm>
            <a:off x="4742986" y="4513301"/>
            <a:ext cx="6953714" cy="189900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984BE788-17A6-5B7E-AF43-7198E96E8485}"/>
              </a:ext>
            </a:extLst>
          </p:cNvPr>
          <p:cNvSpPr/>
          <p:nvPr/>
        </p:nvSpPr>
        <p:spPr>
          <a:xfrm>
            <a:off x="3140428" y="4513301"/>
            <a:ext cx="1619812" cy="18990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2D27DFCA-E169-2667-8ADC-6DA790D0FFE6}"/>
              </a:ext>
            </a:extLst>
          </p:cNvPr>
          <p:cNvSpPr>
            <a:spLocks noGrp="1"/>
          </p:cNvSpPr>
          <p:nvPr>
            <p:ph type="title"/>
          </p:nvPr>
        </p:nvSpPr>
        <p:spPr/>
        <p:txBody>
          <a:bodyPr/>
          <a:lstStyle/>
          <a:p>
            <a:r>
              <a:rPr lang="en-US" altLang="zh-CN" dirty="0"/>
              <a:t>Q1. What Demonstration Do We Use?</a:t>
            </a:r>
            <a:endParaRPr lang="zh-CN" altLang="en-US" dirty="0"/>
          </a:p>
        </p:txBody>
      </p:sp>
      <p:sp>
        <p:nvSpPr>
          <p:cNvPr id="3" name="内容占位符 2">
            <a:extLst>
              <a:ext uri="{FF2B5EF4-FFF2-40B4-BE49-F238E27FC236}">
                <a16:creationId xmlns:a16="http://schemas.microsoft.com/office/drawing/2014/main" id="{6ED91C45-DBD8-27F0-ACEB-A4A120E9353A}"/>
              </a:ext>
            </a:extLst>
          </p:cNvPr>
          <p:cNvSpPr>
            <a:spLocks noGrp="1"/>
          </p:cNvSpPr>
          <p:nvPr>
            <p:ph sz="half" idx="1"/>
          </p:nvPr>
        </p:nvSpPr>
        <p:spPr>
          <a:xfrm>
            <a:off x="838200" y="1825625"/>
            <a:ext cx="4864146" cy="4351338"/>
          </a:xfrm>
        </p:spPr>
        <p:txBody>
          <a:bodyPr/>
          <a:lstStyle/>
          <a:p>
            <a:pPr marL="0" indent="0" algn="ctr">
              <a:buNone/>
            </a:pPr>
            <a:r>
              <a:rPr lang="en-US" altLang="zh-CN" b="1" dirty="0">
                <a:solidFill>
                  <a:schemeClr val="accent4">
                    <a:lumMod val="75000"/>
                  </a:schemeClr>
                </a:solidFill>
              </a:rPr>
              <a:t>Task-specific</a:t>
            </a:r>
            <a:r>
              <a:rPr lang="en-US" altLang="zh-CN" dirty="0"/>
              <a:t> </a:t>
            </a:r>
          </a:p>
          <a:p>
            <a:pPr marL="0" lvl="1"/>
            <a:r>
              <a:rPr lang="en-US" altLang="zh-CN" dirty="0"/>
              <a:t>Informative, expensive, few</a:t>
            </a:r>
          </a:p>
          <a:p>
            <a:pPr marL="0" lvl="1"/>
            <a:r>
              <a:rPr lang="en-US" altLang="zh-CN" dirty="0"/>
              <a:t>Expensive to collect for every task</a:t>
            </a:r>
          </a:p>
        </p:txBody>
      </p:sp>
      <p:sp>
        <p:nvSpPr>
          <p:cNvPr id="33" name="内容占位符 32">
            <a:extLst>
              <a:ext uri="{FF2B5EF4-FFF2-40B4-BE49-F238E27FC236}">
                <a16:creationId xmlns:a16="http://schemas.microsoft.com/office/drawing/2014/main" id="{0C1517AD-A35C-C73E-1BD8-1856FDC6BE62}"/>
              </a:ext>
            </a:extLst>
          </p:cNvPr>
          <p:cNvSpPr>
            <a:spLocks noGrp="1"/>
          </p:cNvSpPr>
          <p:nvPr>
            <p:ph sz="half" idx="2"/>
          </p:nvPr>
        </p:nvSpPr>
        <p:spPr/>
        <p:txBody>
          <a:bodyPr/>
          <a:lstStyle/>
          <a:p>
            <a:pPr marL="0" indent="0" algn="ctr">
              <a:buNone/>
            </a:pPr>
            <a:r>
              <a:rPr lang="en-US" altLang="zh-CN" b="1" dirty="0">
                <a:solidFill>
                  <a:schemeClr val="accent6"/>
                </a:solidFill>
              </a:rPr>
              <a:t>Task-agnostic</a:t>
            </a:r>
            <a:endParaRPr lang="en-US" altLang="zh-CN" dirty="0"/>
          </a:p>
          <a:p>
            <a:pPr lvl="1"/>
            <a:r>
              <a:rPr lang="en-US" altLang="zh-CN" dirty="0"/>
              <a:t>Less related, cheap, many</a:t>
            </a:r>
          </a:p>
          <a:p>
            <a:pPr lvl="1"/>
            <a:r>
              <a:rPr lang="en-US" altLang="zh-CN" dirty="0"/>
              <a:t>Accumulated from existing tasks or via autonomous exploration</a:t>
            </a:r>
          </a:p>
          <a:p>
            <a:endParaRPr lang="zh-CN" altLang="en-US" dirty="0"/>
          </a:p>
        </p:txBody>
      </p:sp>
      <p:pic>
        <p:nvPicPr>
          <p:cNvPr id="4" name="图片 3" descr="图片包含 室内, 蛋糕, 桌子, 柜台&#10;&#10;描述已自动生成">
            <a:extLst>
              <a:ext uri="{FF2B5EF4-FFF2-40B4-BE49-F238E27FC236}">
                <a16:creationId xmlns:a16="http://schemas.microsoft.com/office/drawing/2014/main" id="{3F188952-C126-2A95-1B51-9D58E311EF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7151" y="4967429"/>
            <a:ext cx="1286425" cy="1201407"/>
          </a:xfrm>
          <a:prstGeom prst="rect">
            <a:avLst/>
          </a:prstGeom>
        </p:spPr>
      </p:pic>
      <p:pic>
        <p:nvPicPr>
          <p:cNvPr id="5" name="图片 4" descr="图片包含 桌子, 食物, 盘子, 蛋糕&#10;&#10;描述已自动生成">
            <a:extLst>
              <a:ext uri="{FF2B5EF4-FFF2-40B4-BE49-F238E27FC236}">
                <a16:creationId xmlns:a16="http://schemas.microsoft.com/office/drawing/2014/main" id="{A567D649-3027-8918-B8EB-991FCB6CA1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5126" y="4967429"/>
            <a:ext cx="1290483" cy="1201407"/>
          </a:xfrm>
          <a:prstGeom prst="rect">
            <a:avLst/>
          </a:prstGeom>
        </p:spPr>
      </p:pic>
      <p:pic>
        <p:nvPicPr>
          <p:cNvPr id="6" name="图片 5" descr="图片包含 桌子, 大, 房间, 高&#10;&#10;描述已自动生成">
            <a:extLst>
              <a:ext uri="{FF2B5EF4-FFF2-40B4-BE49-F238E27FC236}">
                <a16:creationId xmlns:a16="http://schemas.microsoft.com/office/drawing/2014/main" id="{B041D92B-FC1B-4B64-D9F1-EE98BC001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3385" y="4975261"/>
            <a:ext cx="1286425" cy="1201407"/>
          </a:xfrm>
          <a:prstGeom prst="rect">
            <a:avLst/>
          </a:prstGeom>
        </p:spPr>
      </p:pic>
      <p:pic>
        <p:nvPicPr>
          <p:cNvPr id="7" name="图片 6" descr="图片包含 玩具, 桌子, 乐高&#10;&#10;描述已自动生成">
            <a:extLst>
              <a:ext uri="{FF2B5EF4-FFF2-40B4-BE49-F238E27FC236}">
                <a16:creationId xmlns:a16="http://schemas.microsoft.com/office/drawing/2014/main" id="{7E6DACCA-C9CA-4E62-29C7-B4B5243F5C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3239" y="4969867"/>
            <a:ext cx="1290483" cy="1201407"/>
          </a:xfrm>
          <a:prstGeom prst="rect">
            <a:avLst/>
          </a:prstGeom>
        </p:spPr>
      </p:pic>
      <p:pic>
        <p:nvPicPr>
          <p:cNvPr id="8" name="图片 7" descr="图片包含 桌子, 大, 房间, 高&#10;&#10;描述已自动生成">
            <a:extLst>
              <a:ext uri="{FF2B5EF4-FFF2-40B4-BE49-F238E27FC236}">
                <a16:creationId xmlns:a16="http://schemas.microsoft.com/office/drawing/2014/main" id="{E4B5FFA1-18D4-71BC-3625-1BBF085CF7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453" y="4528152"/>
            <a:ext cx="1846664" cy="1724621"/>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36F6971-CA76-7C9C-9756-AC2A1EE6327D}"/>
                  </a:ext>
                </a:extLst>
              </p:cNvPr>
              <p:cNvSpPr txBox="1"/>
              <p:nvPr/>
            </p:nvSpPr>
            <p:spPr>
              <a:xfrm>
                <a:off x="0" y="4060902"/>
                <a:ext cx="2555571" cy="461665"/>
              </a:xfrm>
              <a:prstGeom prst="rect">
                <a:avLst/>
              </a:prstGeom>
              <a:noFill/>
            </p:spPr>
            <p:txBody>
              <a:bodyPr wrap="none" rtlCol="0">
                <a:spAutoFit/>
              </a:bodyPr>
              <a:lstStyle/>
              <a:p>
                <a:r>
                  <a:rPr lang="en-US" altLang="zh-CN" sz="2400" dirty="0"/>
                  <a:t>Target Task </a:t>
                </a:r>
                <a14:m>
                  <m:oMath xmlns:m="http://schemas.openxmlformats.org/officeDocument/2006/math">
                    <m:r>
                      <a:rPr lang="en-US" altLang="zh-CN" sz="2400" b="0" i="1" dirty="0" smtClean="0">
                        <a:latin typeface="Cambria Math" panose="02040503050406030204" pitchFamily="18" charset="0"/>
                      </a:rPr>
                      <m:t>𝑁</m:t>
                    </m:r>
                    <m:r>
                      <a:rPr lang="en-US" altLang="zh-CN" sz="2400" b="0" i="1" dirty="0" smtClean="0">
                        <a:latin typeface="Cambria Math" panose="02040503050406030204" pitchFamily="18" charset="0"/>
                      </a:rPr>
                      <m:t>+1</m:t>
                    </m:r>
                  </m:oMath>
                </a14:m>
                <a:endParaRPr lang="zh-CN" altLang="en-US" sz="2400" dirty="0"/>
              </a:p>
            </p:txBody>
          </p:sp>
        </mc:Choice>
        <mc:Fallback xmlns="">
          <p:sp>
            <p:nvSpPr>
              <p:cNvPr id="9" name="文本框 8">
                <a:extLst>
                  <a:ext uri="{FF2B5EF4-FFF2-40B4-BE49-F238E27FC236}">
                    <a16:creationId xmlns:a16="http://schemas.microsoft.com/office/drawing/2014/main" id="{D36F6971-CA76-7C9C-9756-AC2A1EE6327D}"/>
                  </a:ext>
                </a:extLst>
              </p:cNvPr>
              <p:cNvSpPr txBox="1">
                <a:spLocks noRot="1" noChangeAspect="1" noMove="1" noResize="1" noEditPoints="1" noAdjustHandles="1" noChangeArrowheads="1" noChangeShapeType="1" noTextEdit="1"/>
              </p:cNvSpPr>
              <p:nvPr/>
            </p:nvSpPr>
            <p:spPr>
              <a:xfrm>
                <a:off x="0" y="4060902"/>
                <a:ext cx="2555571" cy="461665"/>
              </a:xfrm>
              <a:prstGeom prst="rect">
                <a:avLst/>
              </a:prstGeom>
              <a:blipFill>
                <a:blip r:embed="rId7"/>
                <a:stretch>
                  <a:fillRect l="-3580" t="-9211"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EE844E4-2E5E-C62B-79EC-F4DB028282E5}"/>
                  </a:ext>
                </a:extLst>
              </p:cNvPr>
              <p:cNvSpPr txBox="1"/>
              <p:nvPr/>
            </p:nvSpPr>
            <p:spPr>
              <a:xfrm>
                <a:off x="3183330" y="4508205"/>
                <a:ext cx="1626535" cy="461665"/>
              </a:xfrm>
              <a:prstGeom prst="rect">
                <a:avLst/>
              </a:prstGeom>
              <a:noFill/>
            </p:spPr>
            <p:txBody>
              <a:bodyPr wrap="square" rtlCol="0">
                <a:spAutoFit/>
              </a:bodyPr>
              <a:lstStyle/>
              <a:p>
                <a:r>
                  <a:rPr lang="en-US" altLang="zh-CN" sz="2400" dirty="0"/>
                  <a:t>Task </a:t>
                </a:r>
                <a14:m>
                  <m:oMath xmlns:m="http://schemas.openxmlformats.org/officeDocument/2006/math">
                    <m:r>
                      <a:rPr lang="en-US" altLang="zh-CN" sz="2400" b="0" i="1" dirty="0" smtClean="0">
                        <a:latin typeface="Cambria Math" panose="02040503050406030204" pitchFamily="18" charset="0"/>
                      </a:rPr>
                      <m:t>𝑁</m:t>
                    </m:r>
                    <m:r>
                      <a:rPr lang="en-US" altLang="zh-CN" sz="2400" b="0" i="1" dirty="0" smtClean="0">
                        <a:latin typeface="Cambria Math" panose="02040503050406030204" pitchFamily="18" charset="0"/>
                      </a:rPr>
                      <m:t>+1</m:t>
                    </m:r>
                  </m:oMath>
                </a14:m>
                <a:endParaRPr lang="zh-CN" altLang="en-US" sz="2400" dirty="0"/>
              </a:p>
            </p:txBody>
          </p:sp>
        </mc:Choice>
        <mc:Fallback xmlns="">
          <p:sp>
            <p:nvSpPr>
              <p:cNvPr id="10" name="文本框 9">
                <a:extLst>
                  <a:ext uri="{FF2B5EF4-FFF2-40B4-BE49-F238E27FC236}">
                    <a16:creationId xmlns:a16="http://schemas.microsoft.com/office/drawing/2014/main" id="{6EE844E4-2E5E-C62B-79EC-F4DB028282E5}"/>
                  </a:ext>
                </a:extLst>
              </p:cNvPr>
              <p:cNvSpPr txBox="1">
                <a:spLocks noRot="1" noChangeAspect="1" noMove="1" noResize="1" noEditPoints="1" noAdjustHandles="1" noChangeArrowheads="1" noChangeShapeType="1" noTextEdit="1"/>
              </p:cNvSpPr>
              <p:nvPr/>
            </p:nvSpPr>
            <p:spPr>
              <a:xfrm>
                <a:off x="3183330" y="4508205"/>
                <a:ext cx="1626535" cy="461665"/>
              </a:xfrm>
              <a:prstGeom prst="rect">
                <a:avLst/>
              </a:prstGeom>
              <a:blipFill>
                <a:blip r:embed="rId8"/>
                <a:stretch>
                  <a:fillRect l="-5618" t="-9333" b="-32000"/>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C114A62A-97DB-0FB4-BDBF-98D67C07C492}"/>
              </a:ext>
            </a:extLst>
          </p:cNvPr>
          <p:cNvSpPr txBox="1"/>
          <p:nvPr/>
        </p:nvSpPr>
        <p:spPr>
          <a:xfrm>
            <a:off x="5106176" y="4508205"/>
            <a:ext cx="1035633" cy="461665"/>
          </a:xfrm>
          <a:prstGeom prst="rect">
            <a:avLst/>
          </a:prstGeom>
          <a:noFill/>
        </p:spPr>
        <p:txBody>
          <a:bodyPr wrap="square">
            <a:spAutoFit/>
          </a:bodyPr>
          <a:lstStyle/>
          <a:p>
            <a:r>
              <a:rPr lang="en-US" altLang="zh-CN" sz="2400" dirty="0"/>
              <a:t>Task 1</a:t>
            </a:r>
            <a:endParaRPr lang="zh-CN" altLang="en-US" sz="2400" dirty="0"/>
          </a:p>
        </p:txBody>
      </p:sp>
      <p:sp>
        <p:nvSpPr>
          <p:cNvPr id="15" name="文本框 14">
            <a:extLst>
              <a:ext uri="{FF2B5EF4-FFF2-40B4-BE49-F238E27FC236}">
                <a16:creationId xmlns:a16="http://schemas.microsoft.com/office/drawing/2014/main" id="{50EE6B8E-46AF-0B16-1359-56227F90D5C1}"/>
              </a:ext>
            </a:extLst>
          </p:cNvPr>
          <p:cNvSpPr txBox="1"/>
          <p:nvPr/>
        </p:nvSpPr>
        <p:spPr>
          <a:xfrm>
            <a:off x="9570273" y="5180973"/>
            <a:ext cx="579005" cy="769441"/>
          </a:xfrm>
          <a:prstGeom prst="rect">
            <a:avLst/>
          </a:prstGeom>
          <a:noFill/>
        </p:spPr>
        <p:txBody>
          <a:bodyPr wrap="none" rtlCol="0">
            <a:spAutoFit/>
          </a:bodyPr>
          <a:lstStyle/>
          <a:p>
            <a:r>
              <a:rPr lang="en-US" altLang="zh-CN" sz="4400" dirty="0"/>
              <a:t>…</a:t>
            </a:r>
            <a:endParaRPr lang="zh-CN" altLang="en-US" sz="4400" dirty="0"/>
          </a:p>
        </p:txBody>
      </p:sp>
      <p:pic>
        <p:nvPicPr>
          <p:cNvPr id="17" name="图片 16" descr="躺在地上&#10;&#10;低可信度描述已自动生成">
            <a:extLst>
              <a:ext uri="{FF2B5EF4-FFF2-40B4-BE49-F238E27FC236}">
                <a16:creationId xmlns:a16="http://schemas.microsoft.com/office/drawing/2014/main" id="{DB34BD22-29B0-78A2-D681-CA78229EE2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77158" y="4967429"/>
            <a:ext cx="1286425" cy="1201407"/>
          </a:xfrm>
          <a:prstGeom prst="rect">
            <a:avLst/>
          </a:prstGeom>
        </p:spPr>
      </p:pic>
      <p:cxnSp>
        <p:nvCxnSpPr>
          <p:cNvPr id="22" name="直接箭头连接符 21">
            <a:extLst>
              <a:ext uri="{FF2B5EF4-FFF2-40B4-BE49-F238E27FC236}">
                <a16:creationId xmlns:a16="http://schemas.microsoft.com/office/drawing/2014/main" id="{3F04AF0A-1309-58B9-27CA-BF9EB3CDA907}"/>
              </a:ext>
            </a:extLst>
          </p:cNvPr>
          <p:cNvCxnSpPr>
            <a:cxnSpLocks/>
          </p:cNvCxnSpPr>
          <p:nvPr/>
        </p:nvCxnSpPr>
        <p:spPr>
          <a:xfrm flipH="1">
            <a:off x="2195899" y="5549991"/>
            <a:ext cx="691075" cy="0"/>
          </a:xfrm>
          <a:prstGeom prst="straightConnector1">
            <a:avLst/>
          </a:prstGeom>
          <a:ln w="38100">
            <a:prstDash val="sysDot"/>
            <a:tailEnd type="triangle"/>
          </a:ln>
        </p:spPr>
        <p:style>
          <a:lnRef idx="1">
            <a:schemeClr val="dk1"/>
          </a:lnRef>
          <a:fillRef idx="0">
            <a:schemeClr val="dk1"/>
          </a:fillRef>
          <a:effectRef idx="0">
            <a:schemeClr val="dk1"/>
          </a:effectRef>
          <a:fontRef idx="minor">
            <a:schemeClr val="tx1"/>
          </a:fontRef>
        </p:style>
      </p:cxnSp>
      <p:sp>
        <p:nvSpPr>
          <p:cNvPr id="26" name="文本框 25">
            <a:extLst>
              <a:ext uri="{FF2B5EF4-FFF2-40B4-BE49-F238E27FC236}">
                <a16:creationId xmlns:a16="http://schemas.microsoft.com/office/drawing/2014/main" id="{35718F75-5806-08AB-82D9-1AD5D9355587}"/>
              </a:ext>
            </a:extLst>
          </p:cNvPr>
          <p:cNvSpPr txBox="1"/>
          <p:nvPr/>
        </p:nvSpPr>
        <p:spPr>
          <a:xfrm>
            <a:off x="6590251" y="3773952"/>
            <a:ext cx="2039341" cy="523220"/>
          </a:xfrm>
          <a:prstGeom prst="rect">
            <a:avLst/>
          </a:prstGeom>
          <a:noFill/>
        </p:spPr>
        <p:txBody>
          <a:bodyPr wrap="none" rtlCol="0">
            <a:spAutoFit/>
          </a:bodyPr>
          <a:lstStyle/>
          <a:p>
            <a:r>
              <a:rPr lang="en-US" altLang="zh-CN" sz="2800" dirty="0"/>
              <a:t>Usable Data</a:t>
            </a:r>
            <a:endParaRPr lang="zh-CN" altLang="en-US" sz="2800" dirty="0"/>
          </a:p>
        </p:txBody>
      </p:sp>
      <p:sp>
        <p:nvSpPr>
          <p:cNvPr id="28" name="文本框 27">
            <a:extLst>
              <a:ext uri="{FF2B5EF4-FFF2-40B4-BE49-F238E27FC236}">
                <a16:creationId xmlns:a16="http://schemas.microsoft.com/office/drawing/2014/main" id="{EFED273F-B81A-A82F-8BFF-840AD2181A41}"/>
              </a:ext>
            </a:extLst>
          </p:cNvPr>
          <p:cNvSpPr txBox="1"/>
          <p:nvPr/>
        </p:nvSpPr>
        <p:spPr>
          <a:xfrm>
            <a:off x="9848791" y="4508205"/>
            <a:ext cx="1943159" cy="461665"/>
          </a:xfrm>
          <a:prstGeom prst="rect">
            <a:avLst/>
          </a:prstGeom>
          <a:noFill/>
        </p:spPr>
        <p:txBody>
          <a:bodyPr wrap="square">
            <a:spAutoFit/>
          </a:bodyPr>
          <a:lstStyle/>
          <a:p>
            <a:r>
              <a:rPr lang="en-US" altLang="zh-CN" sz="2400" dirty="0"/>
              <a:t>Auto-Explore</a:t>
            </a:r>
            <a:endParaRPr lang="zh-CN" altLang="en-US" sz="2400" dirty="0"/>
          </a:p>
        </p:txBody>
      </p:sp>
      <p:sp>
        <p:nvSpPr>
          <p:cNvPr id="30" name="文本框 29">
            <a:extLst>
              <a:ext uri="{FF2B5EF4-FFF2-40B4-BE49-F238E27FC236}">
                <a16:creationId xmlns:a16="http://schemas.microsoft.com/office/drawing/2014/main" id="{FA1D90C9-0673-AAAE-8297-BFA4AB83039B}"/>
              </a:ext>
            </a:extLst>
          </p:cNvPr>
          <p:cNvSpPr txBox="1"/>
          <p:nvPr/>
        </p:nvSpPr>
        <p:spPr>
          <a:xfrm>
            <a:off x="6562547" y="4508205"/>
            <a:ext cx="1035633" cy="461665"/>
          </a:xfrm>
          <a:prstGeom prst="rect">
            <a:avLst/>
          </a:prstGeom>
          <a:noFill/>
        </p:spPr>
        <p:txBody>
          <a:bodyPr wrap="square">
            <a:spAutoFit/>
          </a:bodyPr>
          <a:lstStyle/>
          <a:p>
            <a:r>
              <a:rPr lang="en-US" altLang="zh-CN" sz="2400" dirty="0"/>
              <a:t>Task 2 </a:t>
            </a:r>
            <a:endParaRPr lang="zh-CN" altLang="en-US" sz="2400" dirty="0"/>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1D82A012-AC0A-30E0-B0EA-A3827DBCFC45}"/>
                  </a:ext>
                </a:extLst>
              </p:cNvPr>
              <p:cNvSpPr txBox="1"/>
              <p:nvPr/>
            </p:nvSpPr>
            <p:spPr>
              <a:xfrm>
                <a:off x="8410978" y="4508205"/>
                <a:ext cx="1078778" cy="461665"/>
              </a:xfrm>
              <a:prstGeom prst="rect">
                <a:avLst/>
              </a:prstGeom>
              <a:noFill/>
            </p:spPr>
            <p:txBody>
              <a:bodyPr wrap="square">
                <a:spAutoFit/>
              </a:bodyPr>
              <a:lstStyle/>
              <a:p>
                <a:r>
                  <a:rPr lang="en-US" altLang="zh-CN" sz="2400" dirty="0"/>
                  <a:t>Task </a:t>
                </a:r>
                <a14:m>
                  <m:oMath xmlns:m="http://schemas.openxmlformats.org/officeDocument/2006/math">
                    <m:r>
                      <a:rPr lang="en-US" altLang="zh-CN" sz="2400" b="0" i="1" dirty="0" smtClean="0">
                        <a:latin typeface="Cambria Math" panose="02040503050406030204" pitchFamily="18" charset="0"/>
                      </a:rPr>
                      <m:t>𝑁</m:t>
                    </m:r>
                  </m:oMath>
                </a14:m>
                <a:r>
                  <a:rPr lang="en-US" altLang="zh-CN" sz="2400" dirty="0"/>
                  <a:t> </a:t>
                </a:r>
                <a:endParaRPr lang="zh-CN" altLang="en-US" sz="2400" dirty="0"/>
              </a:p>
            </p:txBody>
          </p:sp>
        </mc:Choice>
        <mc:Fallback xmlns="">
          <p:sp>
            <p:nvSpPr>
              <p:cNvPr id="32" name="文本框 31">
                <a:extLst>
                  <a:ext uri="{FF2B5EF4-FFF2-40B4-BE49-F238E27FC236}">
                    <a16:creationId xmlns:a16="http://schemas.microsoft.com/office/drawing/2014/main" id="{1D82A012-AC0A-30E0-B0EA-A3827DBCFC45}"/>
                  </a:ext>
                </a:extLst>
              </p:cNvPr>
              <p:cNvSpPr txBox="1">
                <a:spLocks noRot="1" noChangeAspect="1" noMove="1" noResize="1" noEditPoints="1" noAdjustHandles="1" noChangeArrowheads="1" noChangeShapeType="1" noTextEdit="1"/>
              </p:cNvSpPr>
              <p:nvPr/>
            </p:nvSpPr>
            <p:spPr>
              <a:xfrm>
                <a:off x="8410978" y="4508205"/>
                <a:ext cx="1078778" cy="461665"/>
              </a:xfrm>
              <a:prstGeom prst="rect">
                <a:avLst/>
              </a:prstGeom>
              <a:blipFill>
                <a:blip r:embed="rId10"/>
                <a:stretch>
                  <a:fillRect l="-9040" t="-9333" b="-32000"/>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6EBC8925-3C67-5F4A-C39D-38CF0183F1F4}"/>
              </a:ext>
            </a:extLst>
          </p:cNvPr>
          <p:cNvSpPr txBox="1"/>
          <p:nvPr/>
        </p:nvSpPr>
        <p:spPr>
          <a:xfrm>
            <a:off x="7698349" y="5180973"/>
            <a:ext cx="579005" cy="769441"/>
          </a:xfrm>
          <a:prstGeom prst="rect">
            <a:avLst/>
          </a:prstGeom>
          <a:noFill/>
        </p:spPr>
        <p:txBody>
          <a:bodyPr wrap="none" rtlCol="0">
            <a:spAutoFit/>
          </a:bodyPr>
          <a:lstStyle/>
          <a:p>
            <a:r>
              <a:rPr lang="en-US" altLang="zh-CN" sz="4400" dirty="0"/>
              <a:t>…</a:t>
            </a:r>
            <a:endParaRPr lang="zh-CN" altLang="en-US" sz="4400" dirty="0"/>
          </a:p>
        </p:txBody>
      </p:sp>
      <p:sp>
        <p:nvSpPr>
          <p:cNvPr id="21" name="灯片编号占位符 3">
            <a:extLst>
              <a:ext uri="{FF2B5EF4-FFF2-40B4-BE49-F238E27FC236}">
                <a16:creationId xmlns:a16="http://schemas.microsoft.com/office/drawing/2014/main" id="{BDEC4E6C-CFA9-0F78-605D-3351764EDF9E}"/>
              </a:ext>
            </a:extLst>
          </p:cNvPr>
          <p:cNvSpPr>
            <a:spLocks noGrp="1"/>
          </p:cNvSpPr>
          <p:nvPr>
            <p:ph type="sldNum" sz="quarter" idx="12"/>
          </p:nvPr>
        </p:nvSpPr>
        <p:spPr>
          <a:xfrm>
            <a:off x="9448800" y="6492875"/>
            <a:ext cx="2743200" cy="365125"/>
          </a:xfrm>
        </p:spPr>
        <p:txBody>
          <a:bodyPr/>
          <a:lstStyle/>
          <a:p>
            <a:fld id="{EF0D5A57-0411-4EAF-B6FA-4CB96C2F7B7A}" type="slidenum">
              <a:rPr lang="zh-CN" altLang="en-US" smtClean="0"/>
              <a:t>3</a:t>
            </a:fld>
            <a:endParaRPr lang="zh-CN" altLang="en-US" dirty="0"/>
          </a:p>
        </p:txBody>
      </p:sp>
    </p:spTree>
    <p:extLst>
      <p:ext uri="{BB962C8B-B14F-4D97-AF65-F5344CB8AC3E}">
        <p14:creationId xmlns:p14="http://schemas.microsoft.com/office/powerpoint/2010/main" val="341639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3" grpId="0" build="p"/>
      <p:bldP spid="14" grpId="0"/>
      <p:bldP spid="15" grpId="0"/>
      <p:bldP spid="28" grpId="0"/>
      <p:bldP spid="30" grpId="0"/>
      <p:bldP spid="32"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D47DE4-48BA-9230-CB9F-FA45602C9FE3}"/>
              </a:ext>
            </a:extLst>
          </p:cNvPr>
          <p:cNvSpPr>
            <a:spLocks noGrp="1"/>
          </p:cNvSpPr>
          <p:nvPr>
            <p:ph type="title"/>
          </p:nvPr>
        </p:nvSpPr>
        <p:spPr/>
        <p:txBody>
          <a:bodyPr/>
          <a:lstStyle/>
          <a:p>
            <a:r>
              <a:rPr lang="en-US" altLang="zh-CN" dirty="0"/>
              <a:t>Q2. Use Demonstrations with Action Priors</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507B3F6-17EE-29FD-3A66-6FE291B0B720}"/>
                  </a:ext>
                </a:extLst>
              </p:cNvPr>
              <p:cNvSpPr>
                <a:spLocks noGrp="1"/>
              </p:cNvSpPr>
              <p:nvPr>
                <p:ph idx="1"/>
              </p:nvPr>
            </p:nvSpPr>
            <p:spPr/>
            <p:txBody>
              <a:bodyPr>
                <a:normAutofit/>
              </a:bodyPr>
              <a:lstStyle/>
              <a:p>
                <a:r>
                  <a:rPr lang="en-US" altLang="zh-CN" dirty="0"/>
                  <a:t>Action priors abstract expert behavior from demonstrations</a:t>
                </a:r>
              </a:p>
              <a:p>
                <a:pPr lvl="1"/>
                <a:r>
                  <a:rPr lang="en-US" altLang="zh-CN" b="1" dirty="0">
                    <a:solidFill>
                      <a:schemeClr val="accent2">
                        <a:lumMod val="75000"/>
                      </a:schemeClr>
                    </a:solidFill>
                  </a:rPr>
                  <a:t>Implicit prior </a:t>
                </a:r>
                <a:r>
                  <a:rPr lang="en-US" altLang="zh-CN" dirty="0"/>
                  <a:t>uses deep nets to encode action distributions </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a14:m>
                <a:endParaRPr lang="en-US" altLang="zh-CN" dirty="0"/>
              </a:p>
              <a:p>
                <a:pPr lvl="1"/>
                <a:r>
                  <a:rPr lang="en-US" altLang="zh-CN" b="1" dirty="0">
                    <a:solidFill>
                      <a:srgbClr val="0070C0"/>
                    </a:solidFill>
                  </a:rPr>
                  <a:t>Explicit prior </a:t>
                </a:r>
                <a:r>
                  <a:rPr lang="en-US" altLang="zh-CN" dirty="0"/>
                  <a:t>builds a database of demonstrations with state </a:t>
                </a:r>
                <a14:m>
                  <m:oMath xmlns:m="http://schemas.openxmlformats.org/officeDocument/2006/math">
                    <m:r>
                      <a:rPr lang="en-US" altLang="zh-CN" b="0" i="1" smtClean="0">
                        <a:latin typeface="Cambria Math" panose="02040503050406030204" pitchFamily="18" charset="0"/>
                      </a:rPr>
                      <m:t>𝑠</m:t>
                    </m:r>
                  </m:oMath>
                </a14:m>
                <a:r>
                  <a:rPr lang="en-US" altLang="zh-CN" dirty="0"/>
                  <a:t> as key</a:t>
                </a:r>
              </a:p>
              <a:p>
                <a:r>
                  <a:rPr lang="en-US" altLang="zh-CN" dirty="0"/>
                  <a:t>We combine the best from both worlds</a:t>
                </a:r>
              </a:p>
              <a:p>
                <a:pPr lvl="1"/>
                <a:r>
                  <a:rPr lang="en-US" altLang="zh-CN" dirty="0">
                    <a:solidFill>
                      <a:schemeClr val="accent2">
                        <a:lumMod val="75000"/>
                      </a:schemeClr>
                    </a:solidFill>
                  </a:rPr>
                  <a:t>Expressivity</a:t>
                </a:r>
                <a:r>
                  <a:rPr lang="en-US" altLang="zh-CN" dirty="0"/>
                  <a:t> + </a:t>
                </a:r>
                <a:r>
                  <a:rPr lang="en-US" altLang="zh-CN" dirty="0">
                    <a:solidFill>
                      <a:srgbClr val="0070C0"/>
                    </a:solidFill>
                  </a:rPr>
                  <a:t>structured, informative input</a:t>
                </a:r>
                <a:endParaRPr lang="zh-CN" altLang="en-US" dirty="0">
                  <a:solidFill>
                    <a:srgbClr val="0070C0"/>
                  </a:solidFill>
                </a:endParaRPr>
              </a:p>
            </p:txBody>
          </p:sp>
        </mc:Choice>
        <mc:Fallback>
          <p:sp>
            <p:nvSpPr>
              <p:cNvPr id="3" name="内容占位符 2">
                <a:extLst>
                  <a:ext uri="{FF2B5EF4-FFF2-40B4-BE49-F238E27FC236}">
                    <a16:creationId xmlns:a16="http://schemas.microsoft.com/office/drawing/2014/main" id="{8507B3F6-17EE-29FD-3A66-6FE291B0B720}"/>
                  </a:ext>
                </a:extLst>
              </p:cNvPr>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cxnSp>
        <p:nvCxnSpPr>
          <p:cNvPr id="4" name="直接连接符 3">
            <a:extLst>
              <a:ext uri="{FF2B5EF4-FFF2-40B4-BE49-F238E27FC236}">
                <a16:creationId xmlns:a16="http://schemas.microsoft.com/office/drawing/2014/main" id="{25F71CD9-8AD8-910D-1F12-C34B6B0F089D}"/>
              </a:ext>
            </a:extLst>
          </p:cNvPr>
          <p:cNvCxnSpPr>
            <a:cxnSpLocks/>
          </p:cNvCxnSpPr>
          <p:nvPr/>
        </p:nvCxnSpPr>
        <p:spPr>
          <a:xfrm>
            <a:off x="6096000" y="4076910"/>
            <a:ext cx="0" cy="2582809"/>
          </a:xfrm>
          <a:prstGeom prst="line">
            <a:avLst/>
          </a:prstGeom>
          <a:ln w="3810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grpSp>
        <p:nvGrpSpPr>
          <p:cNvPr id="42" name="组合 41">
            <a:extLst>
              <a:ext uri="{FF2B5EF4-FFF2-40B4-BE49-F238E27FC236}">
                <a16:creationId xmlns:a16="http://schemas.microsoft.com/office/drawing/2014/main" id="{9C856677-1481-4D47-7E9C-DFA49BF90AED}"/>
              </a:ext>
            </a:extLst>
          </p:cNvPr>
          <p:cNvGrpSpPr/>
          <p:nvPr/>
        </p:nvGrpSpPr>
        <p:grpSpPr>
          <a:xfrm>
            <a:off x="6797390" y="3807718"/>
            <a:ext cx="3360789" cy="2727426"/>
            <a:chOff x="8680775" y="3677238"/>
            <a:chExt cx="3360789" cy="2727426"/>
          </a:xfrm>
        </p:grpSpPr>
        <p:grpSp>
          <p:nvGrpSpPr>
            <p:cNvPr id="43" name="组合 42">
              <a:extLst>
                <a:ext uri="{FF2B5EF4-FFF2-40B4-BE49-F238E27FC236}">
                  <a16:creationId xmlns:a16="http://schemas.microsoft.com/office/drawing/2014/main" id="{273C51D8-B9AA-0870-0527-0B3B54DECCC9}"/>
                </a:ext>
              </a:extLst>
            </p:cNvPr>
            <p:cNvGrpSpPr/>
            <p:nvPr/>
          </p:nvGrpSpPr>
          <p:grpSpPr>
            <a:xfrm>
              <a:off x="8680775" y="3677238"/>
              <a:ext cx="3360789" cy="2727426"/>
              <a:chOff x="8680775" y="3677238"/>
              <a:chExt cx="3360789" cy="2727426"/>
            </a:xfrm>
          </p:grpSpPr>
          <p:sp>
            <p:nvSpPr>
              <p:cNvPr id="47" name="椭圆 46">
                <a:extLst>
                  <a:ext uri="{FF2B5EF4-FFF2-40B4-BE49-F238E27FC236}">
                    <a16:creationId xmlns:a16="http://schemas.microsoft.com/office/drawing/2014/main" id="{709B5D80-9FDC-DFCF-C40F-B9C4C8CF575A}"/>
                  </a:ext>
                </a:extLst>
              </p:cNvPr>
              <p:cNvSpPr/>
              <p:nvPr/>
            </p:nvSpPr>
            <p:spPr>
              <a:xfrm>
                <a:off x="9523075" y="4275941"/>
                <a:ext cx="2326763" cy="1541267"/>
              </a:xfrm>
              <a:prstGeom prst="ellipse">
                <a:avLst/>
              </a:prstGeom>
              <a:ln>
                <a:solidFill>
                  <a:srgbClr val="0070C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E1156635-C570-158F-F5DB-82365AA38910}"/>
                      </a:ext>
                    </a:extLst>
                  </p:cNvPr>
                  <p:cNvSpPr txBox="1"/>
                  <p:nvPr/>
                </p:nvSpPr>
                <p:spPr>
                  <a:xfrm>
                    <a:off x="8680775" y="3677238"/>
                    <a:ext cx="41857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𝑠</m:t>
                          </m:r>
                        </m:oMath>
                      </m:oMathPara>
                    </a14:m>
                    <a:endParaRPr lang="zh-CN" altLang="en-US" sz="2400" dirty="0"/>
                  </a:p>
                </p:txBody>
              </p:sp>
            </mc:Choice>
            <mc:Fallback xmlns="">
              <p:sp>
                <p:nvSpPr>
                  <p:cNvPr id="48" name="文本框 47">
                    <a:extLst>
                      <a:ext uri="{FF2B5EF4-FFF2-40B4-BE49-F238E27FC236}">
                        <a16:creationId xmlns:a16="http://schemas.microsoft.com/office/drawing/2014/main" id="{E1156635-C570-158F-F5DB-82365AA38910}"/>
                      </a:ext>
                    </a:extLst>
                  </p:cNvPr>
                  <p:cNvSpPr txBox="1">
                    <a:spLocks noRot="1" noChangeAspect="1" noMove="1" noResize="1" noEditPoints="1" noAdjustHandles="1" noChangeArrowheads="1" noChangeShapeType="1" noTextEdit="1"/>
                  </p:cNvSpPr>
                  <p:nvPr/>
                </p:nvSpPr>
                <p:spPr>
                  <a:xfrm>
                    <a:off x="8680775" y="3677238"/>
                    <a:ext cx="418576" cy="461665"/>
                  </a:xfrm>
                  <a:prstGeom prst="rect">
                    <a:avLst/>
                  </a:prstGeom>
                  <a:blipFill>
                    <a:blip r:embed="rId4"/>
                    <a:stretch>
                      <a:fillRect/>
                    </a:stretch>
                  </a:blipFill>
                </p:spPr>
                <p:txBody>
                  <a:bodyPr/>
                  <a:lstStyle/>
                  <a:p>
                    <a:r>
                      <a:rPr lang="zh-CN" altLang="en-US">
                        <a:noFill/>
                      </a:rPr>
                      <a:t> </a:t>
                    </a:r>
                  </a:p>
                </p:txBody>
              </p:sp>
            </mc:Fallback>
          </mc:AlternateContent>
          <p:cxnSp>
            <p:nvCxnSpPr>
              <p:cNvPr id="49" name="直接箭头连接符 48">
                <a:extLst>
                  <a:ext uri="{FF2B5EF4-FFF2-40B4-BE49-F238E27FC236}">
                    <a16:creationId xmlns:a16="http://schemas.microsoft.com/office/drawing/2014/main" id="{A45A5086-FB2E-AA18-9D9A-F6E3BF844E8C}"/>
                  </a:ext>
                </a:extLst>
              </p:cNvPr>
              <p:cNvCxnSpPr>
                <a:cxnSpLocks/>
              </p:cNvCxnSpPr>
              <p:nvPr/>
            </p:nvCxnSpPr>
            <p:spPr>
              <a:xfrm>
                <a:off x="9011082" y="4040117"/>
                <a:ext cx="675659" cy="5902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0" name="文本框 49">
                <a:extLst>
                  <a:ext uri="{FF2B5EF4-FFF2-40B4-BE49-F238E27FC236}">
                    <a16:creationId xmlns:a16="http://schemas.microsoft.com/office/drawing/2014/main" id="{C93690A4-B282-C3E9-D425-B91262AD3847}"/>
                  </a:ext>
                </a:extLst>
              </p:cNvPr>
              <p:cNvSpPr txBox="1"/>
              <p:nvPr/>
            </p:nvSpPr>
            <p:spPr>
              <a:xfrm rot="2532649">
                <a:off x="9037263" y="3920999"/>
                <a:ext cx="994183" cy="461665"/>
              </a:xfrm>
              <a:prstGeom prst="rect">
                <a:avLst/>
              </a:prstGeom>
              <a:noFill/>
            </p:spPr>
            <p:txBody>
              <a:bodyPr wrap="none" rtlCol="0">
                <a:spAutoFit/>
              </a:bodyPr>
              <a:lstStyle/>
              <a:p>
                <a:r>
                  <a:rPr lang="en-US" altLang="zh-CN" sz="2400" dirty="0"/>
                  <a:t>Query</a:t>
                </a:r>
                <a:endParaRPr lang="zh-CN" altLang="en-US" sz="2400" dirty="0"/>
              </a:p>
            </p:txBody>
          </p:sp>
          <p:cxnSp>
            <p:nvCxnSpPr>
              <p:cNvPr id="51" name="直接箭头连接符 50">
                <a:extLst>
                  <a:ext uri="{FF2B5EF4-FFF2-40B4-BE49-F238E27FC236}">
                    <a16:creationId xmlns:a16="http://schemas.microsoft.com/office/drawing/2014/main" id="{DBF81628-BA11-4079-F4F9-B564F807E8BA}"/>
                  </a:ext>
                </a:extLst>
              </p:cNvPr>
              <p:cNvCxnSpPr>
                <a:cxnSpLocks/>
              </p:cNvCxnSpPr>
              <p:nvPr/>
            </p:nvCxnSpPr>
            <p:spPr>
              <a:xfrm>
                <a:off x="11234918" y="5731362"/>
                <a:ext cx="407203" cy="33671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9662B849-E5CD-5200-0815-2EC305F4A1D0}"/>
                      </a:ext>
                    </a:extLst>
                  </p:cNvPr>
                  <p:cNvSpPr txBox="1"/>
                  <p:nvPr/>
                </p:nvSpPr>
                <p:spPr>
                  <a:xfrm>
                    <a:off x="11549121" y="5942999"/>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𝑠</m:t>
                          </m:r>
                          <m:r>
                            <a:rPr lang="en-US" altLang="zh-CN" sz="2400" b="0" i="1" dirty="0" smtClean="0">
                              <a:latin typeface="Cambria Math" panose="02040503050406030204" pitchFamily="18" charset="0"/>
                            </a:rPr>
                            <m:t>′</m:t>
                          </m:r>
                        </m:oMath>
                      </m:oMathPara>
                    </a14:m>
                    <a:endParaRPr lang="zh-CN" altLang="en-US" sz="2400" dirty="0"/>
                  </a:p>
                </p:txBody>
              </p:sp>
            </mc:Choice>
            <mc:Fallback xmlns="">
              <p:sp>
                <p:nvSpPr>
                  <p:cNvPr id="52" name="文本框 51">
                    <a:extLst>
                      <a:ext uri="{FF2B5EF4-FFF2-40B4-BE49-F238E27FC236}">
                        <a16:creationId xmlns:a16="http://schemas.microsoft.com/office/drawing/2014/main" id="{9662B849-E5CD-5200-0815-2EC305F4A1D0}"/>
                      </a:ext>
                    </a:extLst>
                  </p:cNvPr>
                  <p:cNvSpPr txBox="1">
                    <a:spLocks noRot="1" noChangeAspect="1" noMove="1" noResize="1" noEditPoints="1" noAdjustHandles="1" noChangeArrowheads="1" noChangeShapeType="1" noTextEdit="1"/>
                  </p:cNvSpPr>
                  <p:nvPr/>
                </p:nvSpPr>
                <p:spPr>
                  <a:xfrm>
                    <a:off x="11549121" y="5942999"/>
                    <a:ext cx="492443" cy="461665"/>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67464426-4AA8-2235-21B3-336EF6C46D10}"/>
                    </a:ext>
                  </a:extLst>
                </p:cNvPr>
                <p:cNvSpPr txBox="1"/>
                <p:nvPr/>
              </p:nvSpPr>
              <p:spPr>
                <a:xfrm>
                  <a:off x="9686741" y="4428485"/>
                  <a:ext cx="118122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m:t>
                        </m:r>
                      </m:oMath>
                    </m:oMathPara>
                  </a14:m>
                  <a:endParaRPr lang="zh-CN" altLang="en-US" sz="2400" dirty="0"/>
                </a:p>
              </p:txBody>
            </p:sp>
          </mc:Choice>
          <mc:Fallback xmlns="">
            <p:sp>
              <p:nvSpPr>
                <p:cNvPr id="44" name="文本框 43">
                  <a:extLst>
                    <a:ext uri="{FF2B5EF4-FFF2-40B4-BE49-F238E27FC236}">
                      <a16:creationId xmlns:a16="http://schemas.microsoft.com/office/drawing/2014/main" id="{67464426-4AA8-2235-21B3-336EF6C46D10}"/>
                    </a:ext>
                  </a:extLst>
                </p:cNvPr>
                <p:cNvSpPr txBox="1">
                  <a:spLocks noRot="1" noChangeAspect="1" noMove="1" noResize="1" noEditPoints="1" noAdjustHandles="1" noChangeArrowheads="1" noChangeShapeType="1" noTextEdit="1"/>
                </p:cNvSpPr>
                <p:nvPr/>
              </p:nvSpPr>
              <p:spPr>
                <a:xfrm>
                  <a:off x="9686741" y="4428485"/>
                  <a:ext cx="1181221" cy="461665"/>
                </a:xfrm>
                <a:prstGeom prst="rect">
                  <a:avLst/>
                </a:prstGeom>
                <a:blipFill>
                  <a:blip r:embed="rId6"/>
                  <a:stretch>
                    <a:fillRect r="-515"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9AC75A82-9B6F-3760-AB6D-2BD87820DD6A}"/>
                    </a:ext>
                  </a:extLst>
                </p:cNvPr>
                <p:cNvSpPr txBox="1"/>
                <p:nvPr/>
              </p:nvSpPr>
              <p:spPr>
                <a:xfrm>
                  <a:off x="10693232" y="4739796"/>
                  <a:ext cx="11954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m:t>
                        </m:r>
                      </m:oMath>
                    </m:oMathPara>
                  </a14:m>
                  <a:endParaRPr lang="zh-CN" altLang="en-US" sz="2400" dirty="0"/>
                </a:p>
              </p:txBody>
            </p:sp>
          </mc:Choice>
          <mc:Fallback xmlns="">
            <p:sp>
              <p:nvSpPr>
                <p:cNvPr id="45" name="文本框 44">
                  <a:extLst>
                    <a:ext uri="{FF2B5EF4-FFF2-40B4-BE49-F238E27FC236}">
                      <a16:creationId xmlns:a16="http://schemas.microsoft.com/office/drawing/2014/main" id="{9AC75A82-9B6F-3760-AB6D-2BD87820DD6A}"/>
                    </a:ext>
                  </a:extLst>
                </p:cNvPr>
                <p:cNvSpPr txBox="1">
                  <a:spLocks noRot="1" noChangeAspect="1" noMove="1" noResize="1" noEditPoints="1" noAdjustHandles="1" noChangeArrowheads="1" noChangeShapeType="1" noTextEdit="1"/>
                </p:cNvSpPr>
                <p:nvPr/>
              </p:nvSpPr>
              <p:spPr>
                <a:xfrm>
                  <a:off x="10693232" y="4739796"/>
                  <a:ext cx="1195455" cy="461665"/>
                </a:xfrm>
                <a:prstGeom prst="rect">
                  <a:avLst/>
                </a:prstGeom>
                <a:blipFill>
                  <a:blip r:embed="rId7"/>
                  <a:stretch>
                    <a:fillRect r="-510"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337D431F-20C2-57EC-C7A3-3ED02DD8256A}"/>
                    </a:ext>
                  </a:extLst>
                </p:cNvPr>
                <p:cNvSpPr txBox="1"/>
                <p:nvPr/>
              </p:nvSpPr>
              <p:spPr>
                <a:xfrm>
                  <a:off x="10033150" y="5195601"/>
                  <a:ext cx="11954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3</m:t>
                            </m:r>
                          </m:sub>
                        </m:sSub>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3</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m:t>
                        </m:r>
                      </m:oMath>
                    </m:oMathPara>
                  </a14:m>
                  <a:endParaRPr lang="zh-CN" altLang="en-US" sz="2400" dirty="0"/>
                </a:p>
              </p:txBody>
            </p:sp>
          </mc:Choice>
          <mc:Fallback xmlns="">
            <p:sp>
              <p:nvSpPr>
                <p:cNvPr id="46" name="文本框 45">
                  <a:extLst>
                    <a:ext uri="{FF2B5EF4-FFF2-40B4-BE49-F238E27FC236}">
                      <a16:creationId xmlns:a16="http://schemas.microsoft.com/office/drawing/2014/main" id="{337D431F-20C2-57EC-C7A3-3ED02DD8256A}"/>
                    </a:ext>
                  </a:extLst>
                </p:cNvPr>
                <p:cNvSpPr txBox="1">
                  <a:spLocks noRot="1" noChangeAspect="1" noMove="1" noResize="1" noEditPoints="1" noAdjustHandles="1" noChangeArrowheads="1" noChangeShapeType="1" noTextEdit="1"/>
                </p:cNvSpPr>
                <p:nvPr/>
              </p:nvSpPr>
              <p:spPr>
                <a:xfrm>
                  <a:off x="10033150" y="5195601"/>
                  <a:ext cx="1195455" cy="461665"/>
                </a:xfrm>
                <a:prstGeom prst="rect">
                  <a:avLst/>
                </a:prstGeom>
                <a:blipFill>
                  <a:blip r:embed="rId8"/>
                  <a:stretch>
                    <a:fillRect l="-510" b="-17105"/>
                  </a:stretch>
                </a:blipFill>
              </p:spPr>
              <p:txBody>
                <a:bodyPr/>
                <a:lstStyle/>
                <a:p>
                  <a:r>
                    <a:rPr lang="zh-CN" altLang="en-US">
                      <a:noFill/>
                    </a:rPr>
                    <a:t> </a:t>
                  </a:r>
                </a:p>
              </p:txBody>
            </p:sp>
          </mc:Fallback>
        </mc:AlternateContent>
      </p:grpSp>
      <p:sp>
        <p:nvSpPr>
          <p:cNvPr id="54" name="文本框 53">
            <a:extLst>
              <a:ext uri="{FF2B5EF4-FFF2-40B4-BE49-F238E27FC236}">
                <a16:creationId xmlns:a16="http://schemas.microsoft.com/office/drawing/2014/main" id="{5EE296E5-6A48-781C-0D51-FA08DB02618D}"/>
              </a:ext>
            </a:extLst>
          </p:cNvPr>
          <p:cNvSpPr txBox="1"/>
          <p:nvPr/>
        </p:nvSpPr>
        <p:spPr>
          <a:xfrm>
            <a:off x="7395327" y="6311900"/>
            <a:ext cx="3324949" cy="461665"/>
          </a:xfrm>
          <a:prstGeom prst="rect">
            <a:avLst/>
          </a:prstGeom>
          <a:noFill/>
        </p:spPr>
        <p:txBody>
          <a:bodyPr wrap="none" rtlCol="0">
            <a:spAutoFit/>
          </a:bodyPr>
          <a:lstStyle/>
          <a:p>
            <a:r>
              <a:rPr lang="en-US" altLang="zh-CN" sz="2400" b="1" dirty="0">
                <a:solidFill>
                  <a:srgbClr val="0070C0"/>
                </a:solidFill>
              </a:rPr>
              <a:t>Explicit Prior: </a:t>
            </a:r>
            <a:r>
              <a:rPr lang="en-US" altLang="zh-CN" sz="2400" dirty="0"/>
              <a:t>Database</a:t>
            </a:r>
            <a:endParaRPr lang="zh-CN" altLang="en-US" sz="2400" dirty="0"/>
          </a:p>
        </p:txBody>
      </p:sp>
      <p:sp>
        <p:nvSpPr>
          <p:cNvPr id="93" name="文本框 92">
            <a:extLst>
              <a:ext uri="{FF2B5EF4-FFF2-40B4-BE49-F238E27FC236}">
                <a16:creationId xmlns:a16="http://schemas.microsoft.com/office/drawing/2014/main" id="{55A4C13F-B81D-98B4-285C-318E0699F02A}"/>
              </a:ext>
            </a:extLst>
          </p:cNvPr>
          <p:cNvSpPr txBox="1"/>
          <p:nvPr/>
        </p:nvSpPr>
        <p:spPr>
          <a:xfrm>
            <a:off x="852350" y="6311900"/>
            <a:ext cx="4392549" cy="461665"/>
          </a:xfrm>
          <a:prstGeom prst="rect">
            <a:avLst/>
          </a:prstGeom>
          <a:noFill/>
        </p:spPr>
        <p:txBody>
          <a:bodyPr wrap="none" rtlCol="0">
            <a:spAutoFit/>
          </a:bodyPr>
          <a:lstStyle/>
          <a:p>
            <a:r>
              <a:rPr lang="en-US" altLang="zh-CN" sz="2400" b="1" dirty="0">
                <a:solidFill>
                  <a:schemeClr val="accent2">
                    <a:lumMod val="75000"/>
                  </a:schemeClr>
                </a:solidFill>
              </a:rPr>
              <a:t>Implicit Prior: </a:t>
            </a:r>
            <a:r>
              <a:rPr lang="en-US" altLang="zh-CN" sz="2400" dirty="0"/>
              <a:t>Normalizing flow</a:t>
            </a:r>
            <a:endParaRPr lang="zh-CN" altLang="en-US" sz="2400" dirty="0"/>
          </a:p>
        </p:txBody>
      </p:sp>
      <p:sp>
        <p:nvSpPr>
          <p:cNvPr id="120" name="文本框 119">
            <a:extLst>
              <a:ext uri="{FF2B5EF4-FFF2-40B4-BE49-F238E27FC236}">
                <a16:creationId xmlns:a16="http://schemas.microsoft.com/office/drawing/2014/main" id="{48A848D9-3DCB-F642-2B8C-D6DA81F3A795}"/>
              </a:ext>
            </a:extLst>
          </p:cNvPr>
          <p:cNvSpPr txBox="1"/>
          <p:nvPr/>
        </p:nvSpPr>
        <p:spPr>
          <a:xfrm>
            <a:off x="9968525" y="5729976"/>
            <a:ext cx="1784463" cy="461665"/>
          </a:xfrm>
          <a:prstGeom prst="rect">
            <a:avLst/>
          </a:prstGeom>
          <a:noFill/>
        </p:spPr>
        <p:txBody>
          <a:bodyPr wrap="none" rtlCol="0">
            <a:spAutoFit/>
          </a:bodyPr>
          <a:lstStyle/>
          <a:p>
            <a:r>
              <a:rPr lang="en-US" altLang="zh-CN" sz="2400" dirty="0"/>
              <a:t>Future State</a:t>
            </a:r>
            <a:endParaRPr lang="zh-CN" altLang="en-US" sz="2400" dirty="0"/>
          </a:p>
        </p:txBody>
      </p:sp>
      <mc:AlternateContent xmlns:mc="http://schemas.openxmlformats.org/markup-compatibility/2006">
        <mc:Choice xmlns:a14="http://schemas.microsoft.com/office/drawing/2010/main" Requires="a14">
          <p:sp>
            <p:nvSpPr>
              <p:cNvPr id="124" name="文本框 123">
                <a:extLst>
                  <a:ext uri="{FF2B5EF4-FFF2-40B4-BE49-F238E27FC236}">
                    <a16:creationId xmlns:a16="http://schemas.microsoft.com/office/drawing/2014/main" id="{5129C408-C26F-CB5A-F829-DEEEA2ADCF42}"/>
                  </a:ext>
                </a:extLst>
              </p:cNvPr>
              <p:cNvSpPr txBox="1"/>
              <p:nvPr/>
            </p:nvSpPr>
            <p:spPr>
              <a:xfrm>
                <a:off x="477863" y="3919763"/>
                <a:ext cx="1322285" cy="830997"/>
              </a:xfrm>
              <a:prstGeom prst="rect">
                <a:avLst/>
              </a:prstGeom>
              <a:noFill/>
            </p:spPr>
            <p:txBody>
              <a:bodyPr wrap="none" rtlCol="0">
                <a:spAutoFit/>
              </a:bodyPr>
              <a:lstStyle/>
              <a:p>
                <a14:m>
                  <m:oMath xmlns:m="http://schemas.openxmlformats.org/officeDocument/2006/math">
                    <m:r>
                      <a:rPr lang="en-US" altLang="zh-CN" sz="2400" b="0" i="1" smtClean="0">
                        <a:latin typeface="Cambria Math" panose="02040503050406030204" pitchFamily="18" charset="0"/>
                      </a:rPr>
                      <m:t>𝑠</m:t>
                    </m:r>
                  </m:oMath>
                </a14:m>
                <a:r>
                  <a:rPr lang="en-US" altLang="zh-CN" sz="2400" dirty="0"/>
                  <a:t>: states</a:t>
                </a:r>
              </a:p>
              <a:p>
                <a14:m>
                  <m:oMath xmlns:m="http://schemas.openxmlformats.org/officeDocument/2006/math">
                    <m:r>
                      <a:rPr lang="en-US" altLang="zh-CN" sz="2400" b="0" i="1" smtClean="0">
                        <a:latin typeface="Cambria Math" panose="02040503050406030204" pitchFamily="18" charset="0"/>
                      </a:rPr>
                      <m:t>𝑎</m:t>
                    </m:r>
                  </m:oMath>
                </a14:m>
                <a:r>
                  <a:rPr lang="en-US" altLang="zh-CN" sz="2400" dirty="0"/>
                  <a:t>: action</a:t>
                </a:r>
              </a:p>
            </p:txBody>
          </p:sp>
        </mc:Choice>
        <mc:Fallback>
          <p:sp>
            <p:nvSpPr>
              <p:cNvPr id="124" name="文本框 123">
                <a:extLst>
                  <a:ext uri="{FF2B5EF4-FFF2-40B4-BE49-F238E27FC236}">
                    <a16:creationId xmlns:a16="http://schemas.microsoft.com/office/drawing/2014/main" id="{5129C408-C26F-CB5A-F829-DEEEA2ADCF42}"/>
                  </a:ext>
                </a:extLst>
              </p:cNvPr>
              <p:cNvSpPr txBox="1">
                <a:spLocks noRot="1" noChangeAspect="1" noMove="1" noResize="1" noEditPoints="1" noAdjustHandles="1" noChangeArrowheads="1" noChangeShapeType="1" noTextEdit="1"/>
              </p:cNvSpPr>
              <p:nvPr/>
            </p:nvSpPr>
            <p:spPr>
              <a:xfrm>
                <a:off x="477863" y="3919763"/>
                <a:ext cx="1322285" cy="830997"/>
              </a:xfrm>
              <a:prstGeom prst="rect">
                <a:avLst/>
              </a:prstGeom>
              <a:blipFill>
                <a:blip r:embed="rId9"/>
                <a:stretch>
                  <a:fillRect t="-5147" r="-6912" b="-16912"/>
                </a:stretch>
              </a:blipFill>
            </p:spPr>
            <p:txBody>
              <a:bodyPr/>
              <a:lstStyle/>
              <a:p>
                <a:r>
                  <a:rPr lang="zh-CN" altLang="en-US">
                    <a:noFill/>
                  </a:rPr>
                  <a:t> </a:t>
                </a:r>
              </a:p>
            </p:txBody>
          </p:sp>
        </mc:Fallback>
      </mc:AlternateContent>
      <p:grpSp>
        <p:nvGrpSpPr>
          <p:cNvPr id="147" name="组合 146">
            <a:extLst>
              <a:ext uri="{FF2B5EF4-FFF2-40B4-BE49-F238E27FC236}">
                <a16:creationId xmlns:a16="http://schemas.microsoft.com/office/drawing/2014/main" id="{EB792919-FDD0-9D16-3D36-8475A09D18AE}"/>
              </a:ext>
            </a:extLst>
          </p:cNvPr>
          <p:cNvGrpSpPr/>
          <p:nvPr/>
        </p:nvGrpSpPr>
        <p:grpSpPr>
          <a:xfrm>
            <a:off x="2225547" y="4154869"/>
            <a:ext cx="1800382" cy="1706973"/>
            <a:chOff x="1895789" y="3802422"/>
            <a:chExt cx="1800382" cy="1706973"/>
          </a:xfrm>
        </p:grpSpPr>
        <p:cxnSp>
          <p:nvCxnSpPr>
            <p:cNvPr id="126" name="直接箭头连接符 125">
              <a:extLst>
                <a:ext uri="{FF2B5EF4-FFF2-40B4-BE49-F238E27FC236}">
                  <a16:creationId xmlns:a16="http://schemas.microsoft.com/office/drawing/2014/main" id="{1AD0A62F-EDE9-2DE2-F750-AF5D86C200CA}"/>
                </a:ext>
              </a:extLst>
            </p:cNvPr>
            <p:cNvCxnSpPr>
              <a:stCxn id="56" idx="3"/>
              <a:endCxn id="67" idx="1"/>
            </p:cNvCxnSpPr>
            <p:nvPr/>
          </p:nvCxnSpPr>
          <p:spPr>
            <a:xfrm>
              <a:off x="2417086" y="4937015"/>
              <a:ext cx="91169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146" name="组合 145">
              <a:extLst>
                <a:ext uri="{FF2B5EF4-FFF2-40B4-BE49-F238E27FC236}">
                  <a16:creationId xmlns:a16="http://schemas.microsoft.com/office/drawing/2014/main" id="{EEF92DE6-3E70-98DC-1DF0-D9D3A7167D32}"/>
                </a:ext>
              </a:extLst>
            </p:cNvPr>
            <p:cNvGrpSpPr/>
            <p:nvPr/>
          </p:nvGrpSpPr>
          <p:grpSpPr>
            <a:xfrm>
              <a:off x="1895789" y="3802422"/>
              <a:ext cx="1800382" cy="1706973"/>
              <a:chOff x="1905047" y="4176710"/>
              <a:chExt cx="1800382" cy="1706973"/>
            </a:xfrm>
          </p:grpSpPr>
          <p:grpSp>
            <p:nvGrpSpPr>
              <p:cNvPr id="95" name="组合 94">
                <a:extLst>
                  <a:ext uri="{FF2B5EF4-FFF2-40B4-BE49-F238E27FC236}">
                    <a16:creationId xmlns:a16="http://schemas.microsoft.com/office/drawing/2014/main" id="{07B13606-C132-8F73-5CFC-004198CB590F}"/>
                  </a:ext>
                </a:extLst>
              </p:cNvPr>
              <p:cNvGrpSpPr/>
              <p:nvPr/>
            </p:nvGrpSpPr>
            <p:grpSpPr>
              <a:xfrm>
                <a:off x="1905047" y="4738924"/>
                <a:ext cx="1800382" cy="1144759"/>
                <a:chOff x="2121535" y="4546010"/>
                <a:chExt cx="1800382" cy="1144759"/>
              </a:xfrm>
            </p:grpSpPr>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5D8E9862-70F5-E768-0549-9AE326DB785D}"/>
                        </a:ext>
                      </a:extLst>
                    </p:cNvPr>
                    <p:cNvSpPr txBox="1"/>
                    <p:nvPr/>
                  </p:nvSpPr>
                  <p:spPr>
                    <a:xfrm>
                      <a:off x="2121535" y="4887556"/>
                      <a:ext cx="5212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𝑎</m:t>
                            </m:r>
                            <m:r>
                              <a:rPr lang="en-US" altLang="zh-CN" sz="2400" b="0" i="1" dirty="0" smtClean="0">
                                <a:latin typeface="Cambria Math" panose="02040503050406030204" pitchFamily="18" charset="0"/>
                              </a:rPr>
                              <m:t>′</m:t>
                            </m:r>
                          </m:oMath>
                        </m:oMathPara>
                      </a14:m>
                      <a:endParaRPr lang="zh-CN" altLang="en-US" sz="2400" dirty="0"/>
                    </a:p>
                  </p:txBody>
                </p:sp>
              </mc:Choice>
              <mc:Fallback xmlns="">
                <p:sp>
                  <p:nvSpPr>
                    <p:cNvPr id="56" name="文本框 55">
                      <a:extLst>
                        <a:ext uri="{FF2B5EF4-FFF2-40B4-BE49-F238E27FC236}">
                          <a16:creationId xmlns:a16="http://schemas.microsoft.com/office/drawing/2014/main" id="{5D8E9862-70F5-E768-0549-9AE326DB785D}"/>
                        </a:ext>
                      </a:extLst>
                    </p:cNvPr>
                    <p:cNvSpPr txBox="1">
                      <a:spLocks noRot="1" noChangeAspect="1" noMove="1" noResize="1" noEditPoints="1" noAdjustHandles="1" noChangeArrowheads="1" noChangeShapeType="1" noTextEdit="1"/>
                    </p:cNvSpPr>
                    <p:nvPr/>
                  </p:nvSpPr>
                  <p:spPr>
                    <a:xfrm>
                      <a:off x="2121535" y="4887556"/>
                      <a:ext cx="521297" cy="4616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492CA3D0-F463-E35A-A22F-265A434775B1}"/>
                        </a:ext>
                      </a:extLst>
                    </p:cNvPr>
                    <p:cNvSpPr txBox="1"/>
                    <p:nvPr/>
                  </p:nvSpPr>
                  <p:spPr>
                    <a:xfrm>
                      <a:off x="3554526" y="4887556"/>
                      <a:ext cx="36739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𝑎</m:t>
                            </m:r>
                          </m:oMath>
                        </m:oMathPara>
                      </a14:m>
                      <a:endParaRPr lang="zh-CN" altLang="en-US" sz="2400" dirty="0"/>
                    </a:p>
                  </p:txBody>
                </p:sp>
              </mc:Choice>
              <mc:Fallback xmlns="">
                <p:sp>
                  <p:nvSpPr>
                    <p:cNvPr id="67" name="文本框 66">
                      <a:extLst>
                        <a:ext uri="{FF2B5EF4-FFF2-40B4-BE49-F238E27FC236}">
                          <a16:creationId xmlns:a16="http://schemas.microsoft.com/office/drawing/2014/main" id="{492CA3D0-F463-E35A-A22F-265A434775B1}"/>
                        </a:ext>
                      </a:extLst>
                    </p:cNvPr>
                    <p:cNvSpPr txBox="1">
                      <a:spLocks noRot="1" noChangeAspect="1" noMove="1" noResize="1" noEditPoints="1" noAdjustHandles="1" noChangeArrowheads="1" noChangeShapeType="1" noTextEdit="1"/>
                    </p:cNvSpPr>
                    <p:nvPr/>
                  </p:nvSpPr>
                  <p:spPr>
                    <a:xfrm>
                      <a:off x="3554526" y="4887556"/>
                      <a:ext cx="367391" cy="461665"/>
                    </a:xfrm>
                    <a:prstGeom prst="rect">
                      <a:avLst/>
                    </a:prstGeom>
                    <a:blipFill>
                      <a:blip r:embed="rId11"/>
                      <a:stretch>
                        <a:fillRect/>
                      </a:stretch>
                    </a:blipFill>
                  </p:spPr>
                  <p:txBody>
                    <a:bodyPr/>
                    <a:lstStyle/>
                    <a:p>
                      <a:r>
                        <a:rPr lang="zh-CN" altLang="en-US">
                          <a:noFill/>
                        </a:rPr>
                        <a:t> </a:t>
                      </a:r>
                    </a:p>
                  </p:txBody>
                </p:sp>
              </mc:Fallback>
            </mc:AlternateContent>
            <p:sp>
              <p:nvSpPr>
                <p:cNvPr id="62" name="矩形 61">
                  <a:extLst>
                    <a:ext uri="{FF2B5EF4-FFF2-40B4-BE49-F238E27FC236}">
                      <a16:creationId xmlns:a16="http://schemas.microsoft.com/office/drawing/2014/main" id="{7A758427-E050-48ED-738B-E4FC2A19F72D}"/>
                    </a:ext>
                  </a:extLst>
                </p:cNvPr>
                <p:cNvSpPr/>
                <p:nvPr/>
              </p:nvSpPr>
              <p:spPr>
                <a:xfrm>
                  <a:off x="2879741" y="4546010"/>
                  <a:ext cx="348503" cy="1144759"/>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42C97A9F-2BEF-FCCE-EACB-F94E5B608072}"/>
                      </a:ext>
                    </a:extLst>
                  </p:cNvPr>
                  <p:cNvSpPr txBox="1"/>
                  <p:nvPr/>
                </p:nvSpPr>
                <p:spPr>
                  <a:xfrm>
                    <a:off x="1956407" y="4176710"/>
                    <a:ext cx="41857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𝑠</m:t>
                          </m:r>
                        </m:oMath>
                      </m:oMathPara>
                    </a14:m>
                    <a:endParaRPr lang="zh-CN" altLang="en-US" sz="2400" dirty="0"/>
                  </a:p>
                </p:txBody>
              </p:sp>
            </mc:Choice>
            <mc:Fallback xmlns="">
              <p:sp>
                <p:nvSpPr>
                  <p:cNvPr id="97" name="文本框 96">
                    <a:extLst>
                      <a:ext uri="{FF2B5EF4-FFF2-40B4-BE49-F238E27FC236}">
                        <a16:creationId xmlns:a16="http://schemas.microsoft.com/office/drawing/2014/main" id="{42C97A9F-2BEF-FCCE-EACB-F94E5B608072}"/>
                      </a:ext>
                    </a:extLst>
                  </p:cNvPr>
                  <p:cNvSpPr txBox="1">
                    <a:spLocks noRot="1" noChangeAspect="1" noMove="1" noResize="1" noEditPoints="1" noAdjustHandles="1" noChangeArrowheads="1" noChangeShapeType="1" noTextEdit="1"/>
                  </p:cNvSpPr>
                  <p:nvPr/>
                </p:nvSpPr>
                <p:spPr>
                  <a:xfrm>
                    <a:off x="1956407" y="4176710"/>
                    <a:ext cx="418576" cy="461665"/>
                  </a:xfrm>
                  <a:prstGeom prst="rect">
                    <a:avLst/>
                  </a:prstGeom>
                  <a:blipFill>
                    <a:blip r:embed="rId12"/>
                    <a:stretch>
                      <a:fillRect/>
                    </a:stretch>
                  </a:blipFill>
                </p:spPr>
                <p:txBody>
                  <a:bodyPr/>
                  <a:lstStyle/>
                  <a:p>
                    <a:r>
                      <a:rPr lang="zh-CN" altLang="en-US">
                        <a:noFill/>
                      </a:rPr>
                      <a:t> </a:t>
                    </a:r>
                  </a:p>
                </p:txBody>
              </p:sp>
            </mc:Fallback>
          </mc:AlternateContent>
          <p:cxnSp>
            <p:nvCxnSpPr>
              <p:cNvPr id="129" name="连接符: 肘形 128">
                <a:extLst>
                  <a:ext uri="{FF2B5EF4-FFF2-40B4-BE49-F238E27FC236}">
                    <a16:creationId xmlns:a16="http://schemas.microsoft.com/office/drawing/2014/main" id="{D02CF0C0-2232-442E-8B85-7D936CEC7912}"/>
                  </a:ext>
                </a:extLst>
              </p:cNvPr>
              <p:cNvCxnSpPr>
                <a:cxnSpLocks/>
                <a:stCxn id="97" idx="3"/>
                <a:endCxn id="62" idx="0"/>
              </p:cNvCxnSpPr>
              <p:nvPr/>
            </p:nvCxnSpPr>
            <p:spPr>
              <a:xfrm>
                <a:off x="2374983" y="4407543"/>
                <a:ext cx="462522" cy="331381"/>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grpSp>
      <p:sp>
        <p:nvSpPr>
          <p:cNvPr id="7" name="灯片编号占位符 3">
            <a:extLst>
              <a:ext uri="{FF2B5EF4-FFF2-40B4-BE49-F238E27FC236}">
                <a16:creationId xmlns:a16="http://schemas.microsoft.com/office/drawing/2014/main" id="{8B80B707-0716-CFCD-9B6E-DA6004558A7C}"/>
              </a:ext>
            </a:extLst>
          </p:cNvPr>
          <p:cNvSpPr>
            <a:spLocks noGrp="1"/>
          </p:cNvSpPr>
          <p:nvPr>
            <p:ph type="sldNum" sz="quarter" idx="12"/>
          </p:nvPr>
        </p:nvSpPr>
        <p:spPr>
          <a:xfrm>
            <a:off x="9448800" y="6492875"/>
            <a:ext cx="2743200" cy="365125"/>
          </a:xfrm>
        </p:spPr>
        <p:txBody>
          <a:bodyPr/>
          <a:lstStyle/>
          <a:p>
            <a:fld id="{EF0D5A57-0411-4EAF-B6FA-4CB96C2F7B7A}" type="slidenum">
              <a:rPr lang="zh-CN" altLang="en-US" smtClean="0"/>
              <a:t>4</a:t>
            </a:fld>
            <a:endParaRPr lang="zh-CN" altLang="en-US" dirty="0"/>
          </a:p>
        </p:txBody>
      </p:sp>
    </p:spTree>
    <p:extLst>
      <p:ext uri="{BB962C8B-B14F-4D97-AF65-F5344CB8AC3E}">
        <p14:creationId xmlns:p14="http://schemas.microsoft.com/office/powerpoint/2010/main" val="143298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93" grpId="0"/>
      <p:bldP spid="1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356ADE8-EA2C-CDA2-F54F-51C49395A9C3}"/>
                  </a:ext>
                </a:extLst>
              </p:cNvPr>
              <p:cNvSpPr>
                <a:spLocks noGrp="1"/>
              </p:cNvSpPr>
              <p:nvPr>
                <p:ph idx="1"/>
              </p:nvPr>
            </p:nvSpPr>
            <p:spPr>
              <a:xfrm>
                <a:off x="838200" y="1825625"/>
                <a:ext cx="7876175" cy="4351338"/>
              </a:xfrm>
            </p:spPr>
            <p:txBody>
              <a:bodyPr>
                <a:normAutofit/>
              </a:bodyPr>
              <a:lstStyle/>
              <a:p>
                <a:r>
                  <a:rPr lang="en-US" altLang="zh-CN" dirty="0"/>
                  <a:t>Combine </a:t>
                </a:r>
                <a:r>
                  <a:rPr lang="en-US" altLang="zh-CN" b="1" dirty="0">
                    <a:solidFill>
                      <a:schemeClr val="accent2">
                        <a:lumMod val="75000"/>
                      </a:schemeClr>
                    </a:solidFill>
                  </a:rPr>
                  <a:t>implicit</a:t>
                </a:r>
                <a:r>
                  <a:rPr lang="en-US" altLang="zh-CN" dirty="0"/>
                  <a:t> and </a:t>
                </a:r>
                <a:r>
                  <a:rPr lang="en-US" altLang="zh-CN" b="1" dirty="0">
                    <a:solidFill>
                      <a:srgbClr val="0070C0"/>
                    </a:solidFill>
                  </a:rPr>
                  <a:t>explicit</a:t>
                </a:r>
                <a:r>
                  <a:rPr lang="en-US" altLang="zh-CN" dirty="0"/>
                  <a:t> priors</a:t>
                </a:r>
              </a:p>
              <a:p>
                <a:pPr marL="457200" lvl="1" indent="0">
                  <a:buNone/>
                </a:pPr>
                <a:r>
                  <a:rPr lang="en-US" altLang="zh-CN" b="1" dirty="0">
                    <a:solidFill>
                      <a:schemeClr val="accent2">
                        <a:lumMod val="75000"/>
                      </a:schemeClr>
                    </a:solidFill>
                  </a:rPr>
                  <a:t>Normalizing flows </a:t>
                </a:r>
                <a:r>
                  <a:rPr lang="en-US" altLang="zh-CN" dirty="0"/>
                  <a:t>conditioned on current and </a:t>
                </a:r>
                <a:r>
                  <a:rPr lang="en-US" altLang="zh-CN" b="1" dirty="0">
                    <a:solidFill>
                      <a:srgbClr val="0070C0"/>
                    </a:solidFill>
                  </a:rPr>
                  <a:t>estimated future state </a:t>
                </a:r>
                <a:r>
                  <a:rPr lang="en-US" altLang="zh-CN" dirty="0"/>
                  <a:t>obtained</a:t>
                </a:r>
                <a:r>
                  <a:rPr lang="en-US" altLang="zh-CN" b="1" dirty="0">
                    <a:solidFill>
                      <a:srgbClr val="0070C0"/>
                    </a:solidFill>
                  </a:rPr>
                  <a:t> </a:t>
                </a:r>
                <a:r>
                  <a:rPr lang="en-US" altLang="zh-CN" dirty="0"/>
                  <a:t>by querying database</a:t>
                </a:r>
              </a:p>
              <a:p>
                <a:r>
                  <a:rPr lang="en-US" altLang="zh-CN" dirty="0"/>
                  <a:t>Use both </a:t>
                </a:r>
                <a:r>
                  <a:rPr lang="en-US" altLang="zh-CN" b="1" dirty="0">
                    <a:solidFill>
                      <a:schemeClr val="accent6">
                        <a:lumMod val="75000"/>
                      </a:schemeClr>
                    </a:solidFill>
                  </a:rPr>
                  <a:t>task-agnostic</a:t>
                </a:r>
                <a:r>
                  <a:rPr lang="en-US" altLang="zh-CN" dirty="0"/>
                  <a:t> and </a:t>
                </a:r>
                <a:r>
                  <a:rPr lang="en-US" altLang="zh-CN" b="1" dirty="0">
                    <a:solidFill>
                      <a:schemeClr val="accent4">
                        <a:lumMod val="75000"/>
                      </a:schemeClr>
                    </a:solidFill>
                  </a:rPr>
                  <a:t>task-specific</a:t>
                </a:r>
                <a:r>
                  <a:rPr lang="en-US" altLang="zh-CN" b="1" dirty="0">
                    <a:solidFill>
                      <a:schemeClr val="accent6">
                        <a:lumMod val="75000"/>
                      </a:schemeClr>
                    </a:solidFill>
                  </a:rPr>
                  <a:t> </a:t>
                </a:r>
                <a:r>
                  <a:rPr lang="en-US" altLang="zh-CN" dirty="0"/>
                  <a:t>data</a:t>
                </a:r>
              </a:p>
              <a:p>
                <a:pPr marL="457200" lvl="1" indent="0">
                  <a:buNone/>
                </a:pPr>
                <a:r>
                  <a:rPr lang="en-US" altLang="zh-CN" dirty="0"/>
                  <a:t>Learn to select most useful flow from </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+1 </m:t>
                    </m:r>
                  </m:oMath>
                </a14:m>
                <a:r>
                  <a:rPr lang="en-US" altLang="zh-CN" dirty="0"/>
                  <a:t>tasks across both data domains </a:t>
                </a:r>
              </a:p>
              <a:p>
                <a:endParaRPr lang="zh-CN" altLang="en-US" dirty="0"/>
              </a:p>
            </p:txBody>
          </p:sp>
        </mc:Choice>
        <mc:Fallback>
          <p:sp>
            <p:nvSpPr>
              <p:cNvPr id="3" name="内容占位符 2">
                <a:extLst>
                  <a:ext uri="{FF2B5EF4-FFF2-40B4-BE49-F238E27FC236}">
                    <a16:creationId xmlns:a16="http://schemas.microsoft.com/office/drawing/2014/main" id="{C356ADE8-EA2C-CDA2-F54F-51C49395A9C3}"/>
                  </a:ext>
                </a:extLst>
              </p:cNvPr>
              <p:cNvSpPr>
                <a:spLocks noGrp="1" noRot="1" noChangeAspect="1" noMove="1" noResize="1" noEditPoints="1" noAdjustHandles="1" noChangeArrowheads="1" noChangeShapeType="1" noTextEdit="1"/>
              </p:cNvSpPr>
              <p:nvPr>
                <p:ph idx="1"/>
              </p:nvPr>
            </p:nvSpPr>
            <p:spPr>
              <a:xfrm>
                <a:off x="838200" y="1825625"/>
                <a:ext cx="7876175" cy="4351338"/>
              </a:xfrm>
              <a:blipFill>
                <a:blip r:embed="rId3"/>
                <a:stretch>
                  <a:fillRect l="-1393" t="-2521" r="-929"/>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C5650BD-8EA1-A604-7418-25E4DF386F72}"/>
              </a:ext>
            </a:extLst>
          </p:cNvPr>
          <p:cNvSpPr>
            <a:spLocks noGrp="1"/>
          </p:cNvSpPr>
          <p:nvPr>
            <p:ph type="title"/>
          </p:nvPr>
        </p:nvSpPr>
        <p:spPr/>
        <p:txBody>
          <a:bodyPr/>
          <a:lstStyle/>
          <a:p>
            <a:r>
              <a:rPr lang="en-US" altLang="zh-CN" dirty="0"/>
              <a:t>Q2. CEIP</a:t>
            </a:r>
            <a:endParaRPr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F4991D5-F73A-3288-C0D6-0AAAEFDFE60E}"/>
                  </a:ext>
                </a:extLst>
              </p:cNvPr>
              <p:cNvSpPr txBox="1"/>
              <p:nvPr/>
            </p:nvSpPr>
            <p:spPr>
              <a:xfrm>
                <a:off x="10594618" y="302559"/>
                <a:ext cx="41857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𝑠</m:t>
                      </m:r>
                    </m:oMath>
                  </m:oMathPara>
                </a14:m>
                <a:endParaRPr lang="zh-CN" altLang="en-US" sz="2400" dirty="0"/>
              </a:p>
            </p:txBody>
          </p:sp>
        </mc:Choice>
        <mc:Fallback xmlns="">
          <p:sp>
            <p:nvSpPr>
              <p:cNvPr id="7" name="文本框 6">
                <a:extLst>
                  <a:ext uri="{FF2B5EF4-FFF2-40B4-BE49-F238E27FC236}">
                    <a16:creationId xmlns:a16="http://schemas.microsoft.com/office/drawing/2014/main" id="{1F4991D5-F73A-3288-C0D6-0AAAEFDFE60E}"/>
                  </a:ext>
                </a:extLst>
              </p:cNvPr>
              <p:cNvSpPr txBox="1">
                <a:spLocks noRot="1" noChangeAspect="1" noMove="1" noResize="1" noEditPoints="1" noAdjustHandles="1" noChangeArrowheads="1" noChangeShapeType="1" noTextEdit="1"/>
              </p:cNvSpPr>
              <p:nvPr/>
            </p:nvSpPr>
            <p:spPr>
              <a:xfrm>
                <a:off x="10594618" y="302559"/>
                <a:ext cx="418576" cy="461665"/>
              </a:xfrm>
              <a:prstGeom prst="rect">
                <a:avLst/>
              </a:prstGeom>
              <a:blipFill>
                <a:blip r:embed="rId4"/>
                <a:stretch>
                  <a:fillRect/>
                </a:stretch>
              </a:blipFill>
            </p:spPr>
            <p:txBody>
              <a:bodyPr/>
              <a:lstStyle/>
              <a:p>
                <a:r>
                  <a:rPr lang="zh-CN" altLang="en-US">
                    <a:noFill/>
                  </a:rPr>
                  <a:t> </a:t>
                </a:r>
              </a:p>
            </p:txBody>
          </p:sp>
        </mc:Fallback>
      </mc:AlternateContent>
      <p:cxnSp>
        <p:nvCxnSpPr>
          <p:cNvPr id="8" name="直接箭头连接符 7">
            <a:extLst>
              <a:ext uri="{FF2B5EF4-FFF2-40B4-BE49-F238E27FC236}">
                <a16:creationId xmlns:a16="http://schemas.microsoft.com/office/drawing/2014/main" id="{30C7F0CD-1D7A-8D72-C9CA-B7ED1EB0C361}"/>
              </a:ext>
            </a:extLst>
          </p:cNvPr>
          <p:cNvCxnSpPr>
            <a:cxnSpLocks/>
            <a:endCxn id="9" idx="1"/>
          </p:cNvCxnSpPr>
          <p:nvPr/>
        </p:nvCxnSpPr>
        <p:spPr>
          <a:xfrm>
            <a:off x="10803906" y="1435742"/>
            <a:ext cx="4492" cy="31152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矩形 8">
            <a:extLst>
              <a:ext uri="{FF2B5EF4-FFF2-40B4-BE49-F238E27FC236}">
                <a16:creationId xmlns:a16="http://schemas.microsoft.com/office/drawing/2014/main" id="{52078D39-8940-222A-E684-311583E45A05}"/>
              </a:ext>
            </a:extLst>
          </p:cNvPr>
          <p:cNvSpPr/>
          <p:nvPr/>
        </p:nvSpPr>
        <p:spPr>
          <a:xfrm rot="5400000">
            <a:off x="10610233" y="1186254"/>
            <a:ext cx="396331" cy="1518363"/>
          </a:xfrm>
          <a:prstGeom prst="rect">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2">
                  <a:lumMod val="60000"/>
                  <a:lumOff val="40000"/>
                </a:schemeClr>
              </a:solidFill>
            </a:endParaRPr>
          </a:p>
        </p:txBody>
      </p:sp>
      <p:cxnSp>
        <p:nvCxnSpPr>
          <p:cNvPr id="11" name="直接箭头连接符 10">
            <a:extLst>
              <a:ext uri="{FF2B5EF4-FFF2-40B4-BE49-F238E27FC236}">
                <a16:creationId xmlns:a16="http://schemas.microsoft.com/office/drawing/2014/main" id="{C228CDBB-0FCE-A3F2-0575-B4BFADA2F2DB}"/>
              </a:ext>
            </a:extLst>
          </p:cNvPr>
          <p:cNvCxnSpPr>
            <a:cxnSpLocks/>
            <a:stCxn id="7" idx="1"/>
            <a:endCxn id="19" idx="7"/>
          </p:cNvCxnSpPr>
          <p:nvPr/>
        </p:nvCxnSpPr>
        <p:spPr>
          <a:xfrm flipH="1" flipV="1">
            <a:off x="8880688" y="526803"/>
            <a:ext cx="1713930" cy="658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23" name="组合 22">
            <a:extLst>
              <a:ext uri="{FF2B5EF4-FFF2-40B4-BE49-F238E27FC236}">
                <a16:creationId xmlns:a16="http://schemas.microsoft.com/office/drawing/2014/main" id="{902DA022-7517-7EB1-F20A-CE1BCE3A450E}"/>
              </a:ext>
            </a:extLst>
          </p:cNvPr>
          <p:cNvGrpSpPr/>
          <p:nvPr/>
        </p:nvGrpSpPr>
        <p:grpSpPr>
          <a:xfrm>
            <a:off x="6894672" y="304444"/>
            <a:ext cx="2365612" cy="1518363"/>
            <a:chOff x="7639690" y="4275069"/>
            <a:chExt cx="2365612" cy="1541267"/>
          </a:xfrm>
        </p:grpSpPr>
        <p:sp>
          <p:nvSpPr>
            <p:cNvPr id="19" name="椭圆 18">
              <a:extLst>
                <a:ext uri="{FF2B5EF4-FFF2-40B4-BE49-F238E27FC236}">
                  <a16:creationId xmlns:a16="http://schemas.microsoft.com/office/drawing/2014/main" id="{B4F21AE2-3E89-D732-A066-2B08999856A0}"/>
                </a:ext>
              </a:extLst>
            </p:cNvPr>
            <p:cNvSpPr/>
            <p:nvPr/>
          </p:nvSpPr>
          <p:spPr>
            <a:xfrm>
              <a:off x="7639690" y="4275069"/>
              <a:ext cx="2326763" cy="1541267"/>
            </a:xfrm>
            <a:prstGeom prst="ellipse">
              <a:avLst/>
            </a:prstGeom>
            <a:ln>
              <a:solidFill>
                <a:srgbClr val="0070C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B1AFCDB-8C93-DCC2-7CEB-179D9B17B1D6}"/>
                    </a:ext>
                  </a:extLst>
                </p:cNvPr>
                <p:cNvSpPr txBox="1"/>
                <p:nvPr/>
              </p:nvSpPr>
              <p:spPr>
                <a:xfrm>
                  <a:off x="7803356" y="4427613"/>
                  <a:ext cx="1181221" cy="4686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m:t>
                        </m:r>
                      </m:oMath>
                    </m:oMathPara>
                  </a14:m>
                  <a:endParaRPr lang="zh-CN" altLang="en-US" sz="2400" dirty="0"/>
                </a:p>
              </p:txBody>
            </p:sp>
          </mc:Choice>
          <mc:Fallback xmlns="">
            <p:sp>
              <p:nvSpPr>
                <p:cNvPr id="20" name="文本框 19">
                  <a:extLst>
                    <a:ext uri="{FF2B5EF4-FFF2-40B4-BE49-F238E27FC236}">
                      <a16:creationId xmlns:a16="http://schemas.microsoft.com/office/drawing/2014/main" id="{7B1AFCDB-8C93-DCC2-7CEB-179D9B17B1D6}"/>
                    </a:ext>
                  </a:extLst>
                </p:cNvPr>
                <p:cNvSpPr txBox="1">
                  <a:spLocks noRot="1" noChangeAspect="1" noMove="1" noResize="1" noEditPoints="1" noAdjustHandles="1" noChangeArrowheads="1" noChangeShapeType="1" noTextEdit="1"/>
                </p:cNvSpPr>
                <p:nvPr/>
              </p:nvSpPr>
              <p:spPr>
                <a:xfrm>
                  <a:off x="7803356" y="4427613"/>
                  <a:ext cx="1181221" cy="468629"/>
                </a:xfrm>
                <a:prstGeom prst="rect">
                  <a:avLst/>
                </a:prstGeom>
                <a:blipFill>
                  <a:blip r:embed="rId5"/>
                  <a:stretch>
                    <a:fillRect l="-515" b="-18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6765BAE4-338A-0882-EE8D-2947BBB80EC4}"/>
                    </a:ext>
                  </a:extLst>
                </p:cNvPr>
                <p:cNvSpPr txBox="1"/>
                <p:nvPr/>
              </p:nvSpPr>
              <p:spPr>
                <a:xfrm>
                  <a:off x="8809847" y="4738924"/>
                  <a:ext cx="1195455" cy="4686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m:t>
                        </m:r>
                      </m:oMath>
                    </m:oMathPara>
                  </a14:m>
                  <a:endParaRPr lang="zh-CN" altLang="en-US" sz="2400" dirty="0"/>
                </a:p>
              </p:txBody>
            </p:sp>
          </mc:Choice>
          <mc:Fallback xmlns="">
            <p:sp>
              <p:nvSpPr>
                <p:cNvPr id="21" name="文本框 20">
                  <a:extLst>
                    <a:ext uri="{FF2B5EF4-FFF2-40B4-BE49-F238E27FC236}">
                      <a16:creationId xmlns:a16="http://schemas.microsoft.com/office/drawing/2014/main" id="{6765BAE4-338A-0882-EE8D-2947BBB80EC4}"/>
                    </a:ext>
                  </a:extLst>
                </p:cNvPr>
                <p:cNvSpPr txBox="1">
                  <a:spLocks noRot="1" noChangeAspect="1" noMove="1" noResize="1" noEditPoints="1" noAdjustHandles="1" noChangeArrowheads="1" noChangeShapeType="1" noTextEdit="1"/>
                </p:cNvSpPr>
                <p:nvPr/>
              </p:nvSpPr>
              <p:spPr>
                <a:xfrm>
                  <a:off x="8809847" y="4738924"/>
                  <a:ext cx="1195455" cy="468629"/>
                </a:xfrm>
                <a:prstGeom prst="rect">
                  <a:avLst/>
                </a:prstGeom>
                <a:blipFill>
                  <a:blip r:embed="rId6"/>
                  <a:stretch>
                    <a:fillRect l="-510"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45FA6C4-414B-318B-BCBE-F0B14B03E236}"/>
                    </a:ext>
                  </a:extLst>
                </p:cNvPr>
                <p:cNvSpPr txBox="1"/>
                <p:nvPr/>
              </p:nvSpPr>
              <p:spPr>
                <a:xfrm>
                  <a:off x="8149765" y="5194729"/>
                  <a:ext cx="1195455" cy="4686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3</m:t>
                            </m:r>
                          </m:sub>
                        </m:sSub>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3</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m:t>
                        </m:r>
                      </m:oMath>
                    </m:oMathPara>
                  </a14:m>
                  <a:endParaRPr lang="zh-CN" altLang="en-US" sz="2400" dirty="0"/>
                </a:p>
              </p:txBody>
            </p:sp>
          </mc:Choice>
          <mc:Fallback xmlns="">
            <p:sp>
              <p:nvSpPr>
                <p:cNvPr id="22" name="文本框 21">
                  <a:extLst>
                    <a:ext uri="{FF2B5EF4-FFF2-40B4-BE49-F238E27FC236}">
                      <a16:creationId xmlns:a16="http://schemas.microsoft.com/office/drawing/2014/main" id="{645FA6C4-414B-318B-BCBE-F0B14B03E236}"/>
                    </a:ext>
                  </a:extLst>
                </p:cNvPr>
                <p:cNvSpPr txBox="1">
                  <a:spLocks noRot="1" noChangeAspect="1" noMove="1" noResize="1" noEditPoints="1" noAdjustHandles="1" noChangeArrowheads="1" noChangeShapeType="1" noTextEdit="1"/>
                </p:cNvSpPr>
                <p:nvPr/>
              </p:nvSpPr>
              <p:spPr>
                <a:xfrm>
                  <a:off x="8149765" y="5194729"/>
                  <a:ext cx="1195455" cy="468629"/>
                </a:xfrm>
                <a:prstGeom prst="rect">
                  <a:avLst/>
                </a:prstGeom>
                <a:blipFill>
                  <a:blip r:embed="rId7"/>
                  <a:stretch>
                    <a:fillRect l="-510" b="-18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98450A01-C438-CB8E-DC7C-137D440FBC38}"/>
                  </a:ext>
                </a:extLst>
              </p:cNvPr>
              <p:cNvSpPr txBox="1"/>
              <p:nvPr/>
            </p:nvSpPr>
            <p:spPr>
              <a:xfrm>
                <a:off x="8717405" y="189834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𝑠</m:t>
                      </m:r>
                      <m:r>
                        <a:rPr lang="en-US" altLang="zh-CN" sz="2400" b="0" i="1" dirty="0" smtClean="0">
                          <a:latin typeface="Cambria Math" panose="02040503050406030204" pitchFamily="18" charset="0"/>
                        </a:rPr>
                        <m:t>′</m:t>
                      </m:r>
                    </m:oMath>
                  </m:oMathPara>
                </a14:m>
                <a:endParaRPr lang="zh-CN" altLang="en-US" sz="2400" dirty="0"/>
              </a:p>
            </p:txBody>
          </p:sp>
        </mc:Choice>
        <mc:Fallback xmlns="">
          <p:sp>
            <p:nvSpPr>
              <p:cNvPr id="27" name="文本框 26">
                <a:extLst>
                  <a:ext uri="{FF2B5EF4-FFF2-40B4-BE49-F238E27FC236}">
                    <a16:creationId xmlns:a16="http://schemas.microsoft.com/office/drawing/2014/main" id="{98450A01-C438-CB8E-DC7C-137D440FBC38}"/>
                  </a:ext>
                </a:extLst>
              </p:cNvPr>
              <p:cNvSpPr txBox="1">
                <a:spLocks noRot="1" noChangeAspect="1" noMove="1" noResize="1" noEditPoints="1" noAdjustHandles="1" noChangeArrowheads="1" noChangeShapeType="1" noTextEdit="1"/>
              </p:cNvSpPr>
              <p:nvPr/>
            </p:nvSpPr>
            <p:spPr>
              <a:xfrm>
                <a:off x="8717405" y="1898343"/>
                <a:ext cx="492443" cy="461665"/>
              </a:xfrm>
              <a:prstGeom prst="rect">
                <a:avLst/>
              </a:prstGeom>
              <a:blipFill>
                <a:blip r:embed="rId8"/>
                <a:stretch>
                  <a:fillRect/>
                </a:stretch>
              </a:blipFill>
            </p:spPr>
            <p:txBody>
              <a:bodyPr/>
              <a:lstStyle/>
              <a:p>
                <a:r>
                  <a:rPr lang="zh-CN" altLang="en-US">
                    <a:noFill/>
                  </a:rPr>
                  <a:t> </a:t>
                </a:r>
              </a:p>
            </p:txBody>
          </p:sp>
        </mc:Fallback>
      </mc:AlternateContent>
      <p:cxnSp>
        <p:nvCxnSpPr>
          <p:cNvPr id="40" name="直接箭头连接符 39">
            <a:extLst>
              <a:ext uri="{FF2B5EF4-FFF2-40B4-BE49-F238E27FC236}">
                <a16:creationId xmlns:a16="http://schemas.microsoft.com/office/drawing/2014/main" id="{76B6BAA4-4E4F-6875-509E-01EEF17C568F}"/>
              </a:ext>
            </a:extLst>
          </p:cNvPr>
          <p:cNvCxnSpPr>
            <a:cxnSpLocks/>
            <a:stCxn id="9" idx="3"/>
            <a:endCxn id="64" idx="0"/>
          </p:cNvCxnSpPr>
          <p:nvPr/>
        </p:nvCxnSpPr>
        <p:spPr>
          <a:xfrm>
            <a:off x="10808398" y="2143601"/>
            <a:ext cx="0" cy="10069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E224EFF4-AE55-6B79-8AD4-90A1F4481983}"/>
                  </a:ext>
                </a:extLst>
              </p:cNvPr>
              <p:cNvSpPr txBox="1"/>
              <p:nvPr/>
            </p:nvSpPr>
            <p:spPr>
              <a:xfrm>
                <a:off x="10346875" y="2242752"/>
                <a:ext cx="44864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𝑎</m:t>
                      </m:r>
                    </m:oMath>
                  </m:oMathPara>
                </a14:m>
                <a:endParaRPr lang="zh-CN" altLang="en-US" sz="2400" dirty="0"/>
              </a:p>
            </p:txBody>
          </p:sp>
        </mc:Choice>
        <mc:Fallback xmlns="">
          <p:sp>
            <p:nvSpPr>
              <p:cNvPr id="41" name="文本框 40">
                <a:extLst>
                  <a:ext uri="{FF2B5EF4-FFF2-40B4-BE49-F238E27FC236}">
                    <a16:creationId xmlns:a16="http://schemas.microsoft.com/office/drawing/2014/main" id="{E224EFF4-AE55-6B79-8AD4-90A1F4481983}"/>
                  </a:ext>
                </a:extLst>
              </p:cNvPr>
              <p:cNvSpPr txBox="1">
                <a:spLocks noRot="1" noChangeAspect="1" noMove="1" noResize="1" noEditPoints="1" noAdjustHandles="1" noChangeArrowheads="1" noChangeShapeType="1" noTextEdit="1"/>
              </p:cNvSpPr>
              <p:nvPr/>
            </p:nvSpPr>
            <p:spPr>
              <a:xfrm>
                <a:off x="10346875" y="2242752"/>
                <a:ext cx="448649" cy="461665"/>
              </a:xfrm>
              <a:prstGeom prst="rect">
                <a:avLst/>
              </a:prstGeom>
              <a:blipFill>
                <a:blip r:embed="rId9"/>
                <a:stretch>
                  <a:fillRect/>
                </a:stretch>
              </a:blipFill>
            </p:spPr>
            <p:txBody>
              <a:bodyPr/>
              <a:lstStyle/>
              <a:p>
                <a:r>
                  <a:rPr lang="zh-CN" altLang="en-US">
                    <a:noFill/>
                  </a:rPr>
                  <a:t> </a:t>
                </a:r>
              </a:p>
            </p:txBody>
          </p:sp>
        </mc:Fallback>
      </mc:AlternateContent>
      <p:sp>
        <p:nvSpPr>
          <p:cNvPr id="64" name="矩形: 圆角 63">
            <a:extLst>
              <a:ext uri="{FF2B5EF4-FFF2-40B4-BE49-F238E27FC236}">
                <a16:creationId xmlns:a16="http://schemas.microsoft.com/office/drawing/2014/main" id="{8139D02C-5D27-4C69-6A80-ACDA0887D4CE}"/>
              </a:ext>
            </a:extLst>
          </p:cNvPr>
          <p:cNvSpPr/>
          <p:nvPr/>
        </p:nvSpPr>
        <p:spPr>
          <a:xfrm>
            <a:off x="10068768" y="3150550"/>
            <a:ext cx="1479260" cy="691496"/>
          </a:xfrm>
          <a:prstGeom prst="round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dirty="0">
                <a:solidFill>
                  <a:schemeClr val="tx1"/>
                </a:solidFill>
              </a:rPr>
              <a:t>Env</a:t>
            </a:r>
            <a:endParaRPr lang="zh-CN" altLang="en-US" sz="2400" dirty="0">
              <a:solidFill>
                <a:schemeClr val="tx1"/>
              </a:solidFill>
            </a:endParaRPr>
          </a:p>
        </p:txBody>
      </p:sp>
      <p:cxnSp>
        <p:nvCxnSpPr>
          <p:cNvPr id="72" name="连接符: 肘形 71">
            <a:extLst>
              <a:ext uri="{FF2B5EF4-FFF2-40B4-BE49-F238E27FC236}">
                <a16:creationId xmlns:a16="http://schemas.microsoft.com/office/drawing/2014/main" id="{44E16BEF-6396-9DC9-23AF-40861CC93559}"/>
              </a:ext>
            </a:extLst>
          </p:cNvPr>
          <p:cNvCxnSpPr>
            <a:cxnSpLocks/>
            <a:stCxn id="64" idx="3"/>
            <a:endCxn id="7" idx="3"/>
          </p:cNvCxnSpPr>
          <p:nvPr/>
        </p:nvCxnSpPr>
        <p:spPr>
          <a:xfrm flipH="1" flipV="1">
            <a:off x="11013194" y="533392"/>
            <a:ext cx="534834" cy="2962906"/>
          </a:xfrm>
          <a:prstGeom prst="bentConnector3">
            <a:avLst>
              <a:gd name="adj1" fmla="val -42742"/>
            </a:avLst>
          </a:prstGeom>
          <a:ln w="38100">
            <a:tailEnd type="triangle"/>
          </a:ln>
        </p:spPr>
        <p:style>
          <a:lnRef idx="1">
            <a:schemeClr val="dk1"/>
          </a:lnRef>
          <a:fillRef idx="0">
            <a:schemeClr val="dk1"/>
          </a:fillRef>
          <a:effectRef idx="0">
            <a:schemeClr val="dk1"/>
          </a:effectRef>
          <a:fontRef idx="minor">
            <a:schemeClr val="tx1"/>
          </a:fontRef>
        </p:style>
      </p:cxnSp>
      <p:cxnSp>
        <p:nvCxnSpPr>
          <p:cNvPr id="75" name="连接符: 肘形 74">
            <a:extLst>
              <a:ext uri="{FF2B5EF4-FFF2-40B4-BE49-F238E27FC236}">
                <a16:creationId xmlns:a16="http://schemas.microsoft.com/office/drawing/2014/main" id="{8E8B85F5-DF48-5F64-811D-40092F0B13E3}"/>
              </a:ext>
            </a:extLst>
          </p:cNvPr>
          <p:cNvCxnSpPr>
            <a:cxnSpLocks/>
            <a:stCxn id="19" idx="4"/>
            <a:endCxn id="9" idx="2"/>
          </p:cNvCxnSpPr>
          <p:nvPr/>
        </p:nvCxnSpPr>
        <p:spPr>
          <a:xfrm rot="16200000" flipH="1">
            <a:off x="8992321" y="888539"/>
            <a:ext cx="122629" cy="1991163"/>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88" name="矩形: 圆角 87">
            <a:extLst>
              <a:ext uri="{FF2B5EF4-FFF2-40B4-BE49-F238E27FC236}">
                <a16:creationId xmlns:a16="http://schemas.microsoft.com/office/drawing/2014/main" id="{88F30385-E55F-AB2E-88E0-16370D6A196F}"/>
              </a:ext>
            </a:extLst>
          </p:cNvPr>
          <p:cNvSpPr/>
          <p:nvPr/>
        </p:nvSpPr>
        <p:spPr>
          <a:xfrm>
            <a:off x="10049217" y="986713"/>
            <a:ext cx="1518363" cy="449028"/>
          </a:xfrm>
          <a:prstGeom prst="round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Agent</a:t>
            </a:r>
            <a:endParaRPr lang="zh-CN" altLang="en-US" sz="2400" dirty="0">
              <a:solidFill>
                <a:schemeClr val="tx1"/>
              </a:solidFill>
            </a:endParaRPr>
          </a:p>
        </p:txBody>
      </p:sp>
      <p:cxnSp>
        <p:nvCxnSpPr>
          <p:cNvPr id="99" name="直接箭头连接符 98">
            <a:extLst>
              <a:ext uri="{FF2B5EF4-FFF2-40B4-BE49-F238E27FC236}">
                <a16:creationId xmlns:a16="http://schemas.microsoft.com/office/drawing/2014/main" id="{D591CE12-1693-87F2-9D79-FA4574FDD49C}"/>
              </a:ext>
            </a:extLst>
          </p:cNvPr>
          <p:cNvCxnSpPr>
            <a:cxnSpLocks/>
            <a:stCxn id="7" idx="2"/>
            <a:endCxn id="88" idx="0"/>
          </p:cNvCxnSpPr>
          <p:nvPr/>
        </p:nvCxnSpPr>
        <p:spPr>
          <a:xfrm>
            <a:off x="10803906" y="764224"/>
            <a:ext cx="4493" cy="22248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5" name="文本框 104">
                <a:extLst>
                  <a:ext uri="{FF2B5EF4-FFF2-40B4-BE49-F238E27FC236}">
                    <a16:creationId xmlns:a16="http://schemas.microsoft.com/office/drawing/2014/main" id="{2D5D238C-52CD-DADD-2909-3736A92CDB72}"/>
                  </a:ext>
                </a:extLst>
              </p:cNvPr>
              <p:cNvSpPr txBox="1"/>
              <p:nvPr/>
            </p:nvSpPr>
            <p:spPr>
              <a:xfrm>
                <a:off x="10343116" y="1371211"/>
                <a:ext cx="5212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𝑎</m:t>
                      </m:r>
                      <m:r>
                        <a:rPr lang="en-US" altLang="zh-CN" sz="2400" b="0" i="1" dirty="0" smtClean="0">
                          <a:latin typeface="Cambria Math" panose="02040503050406030204" pitchFamily="18" charset="0"/>
                        </a:rPr>
                        <m:t>′</m:t>
                      </m:r>
                    </m:oMath>
                  </m:oMathPara>
                </a14:m>
                <a:endParaRPr lang="zh-CN" altLang="en-US" sz="2400" dirty="0"/>
              </a:p>
            </p:txBody>
          </p:sp>
        </mc:Choice>
        <mc:Fallback xmlns="">
          <p:sp>
            <p:nvSpPr>
              <p:cNvPr id="105" name="文本框 104">
                <a:extLst>
                  <a:ext uri="{FF2B5EF4-FFF2-40B4-BE49-F238E27FC236}">
                    <a16:creationId xmlns:a16="http://schemas.microsoft.com/office/drawing/2014/main" id="{2D5D238C-52CD-DADD-2909-3736A92CDB72}"/>
                  </a:ext>
                </a:extLst>
              </p:cNvPr>
              <p:cNvSpPr txBox="1">
                <a:spLocks noRot="1" noChangeAspect="1" noMove="1" noResize="1" noEditPoints="1" noAdjustHandles="1" noChangeArrowheads="1" noChangeShapeType="1" noTextEdit="1"/>
              </p:cNvSpPr>
              <p:nvPr/>
            </p:nvSpPr>
            <p:spPr>
              <a:xfrm>
                <a:off x="10343116" y="1371211"/>
                <a:ext cx="521297" cy="461665"/>
              </a:xfrm>
              <a:prstGeom prst="rect">
                <a:avLst/>
              </a:prstGeom>
              <a:blipFill>
                <a:blip r:embed="rId10"/>
                <a:stretch>
                  <a:fillRect/>
                </a:stretch>
              </a:blipFill>
            </p:spPr>
            <p:txBody>
              <a:bodyPr/>
              <a:lstStyle/>
              <a:p>
                <a:r>
                  <a:rPr lang="zh-CN" altLang="en-US">
                    <a:noFill/>
                  </a:rPr>
                  <a:t> </a:t>
                </a:r>
              </a:p>
            </p:txBody>
          </p:sp>
        </mc:Fallback>
      </mc:AlternateContent>
      <p:cxnSp>
        <p:nvCxnSpPr>
          <p:cNvPr id="127" name="连接符: 肘形 126">
            <a:extLst>
              <a:ext uri="{FF2B5EF4-FFF2-40B4-BE49-F238E27FC236}">
                <a16:creationId xmlns:a16="http://schemas.microsoft.com/office/drawing/2014/main" id="{F24A3483-A1D7-C569-B0FA-8D137E8BCC44}"/>
              </a:ext>
            </a:extLst>
          </p:cNvPr>
          <p:cNvCxnSpPr>
            <a:cxnSpLocks/>
            <a:stCxn id="7" idx="1"/>
          </p:cNvCxnSpPr>
          <p:nvPr/>
        </p:nvCxnSpPr>
        <p:spPr>
          <a:xfrm rot="10800000" flipV="1">
            <a:off x="9670638" y="533391"/>
            <a:ext cx="923980" cy="1412043"/>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280" name="文本框 279">
            <a:extLst>
              <a:ext uri="{FF2B5EF4-FFF2-40B4-BE49-F238E27FC236}">
                <a16:creationId xmlns:a16="http://schemas.microsoft.com/office/drawing/2014/main" id="{C7FB8F38-80C8-8126-8171-B43CCB9CB0C8}"/>
              </a:ext>
            </a:extLst>
          </p:cNvPr>
          <p:cNvSpPr txBox="1"/>
          <p:nvPr/>
        </p:nvSpPr>
        <p:spPr>
          <a:xfrm>
            <a:off x="10367883" y="1707337"/>
            <a:ext cx="2468997" cy="461665"/>
          </a:xfrm>
          <a:prstGeom prst="rect">
            <a:avLst/>
          </a:prstGeom>
          <a:noFill/>
        </p:spPr>
        <p:txBody>
          <a:bodyPr wrap="square" rtlCol="0">
            <a:spAutoFit/>
          </a:bodyPr>
          <a:lstStyle/>
          <a:p>
            <a:r>
              <a:rPr lang="en-US" altLang="zh-CN" sz="2400" dirty="0"/>
              <a:t>Flows</a:t>
            </a:r>
            <a:endParaRPr lang="zh-CN" altLang="en-US" sz="2400" dirty="0"/>
          </a:p>
        </p:txBody>
      </p:sp>
      <p:sp>
        <p:nvSpPr>
          <p:cNvPr id="245" name="文本框 244">
            <a:extLst>
              <a:ext uri="{FF2B5EF4-FFF2-40B4-BE49-F238E27FC236}">
                <a16:creationId xmlns:a16="http://schemas.microsoft.com/office/drawing/2014/main" id="{7043286D-A3B6-3B2D-B058-B541C065FA40}"/>
              </a:ext>
            </a:extLst>
          </p:cNvPr>
          <p:cNvSpPr txBox="1"/>
          <p:nvPr/>
        </p:nvSpPr>
        <p:spPr>
          <a:xfrm>
            <a:off x="3404869" y="5302279"/>
            <a:ext cx="184731" cy="461665"/>
          </a:xfrm>
          <a:prstGeom prst="rect">
            <a:avLst/>
          </a:prstGeom>
          <a:noFill/>
        </p:spPr>
        <p:txBody>
          <a:bodyPr wrap="none" rtlCol="0">
            <a:spAutoFit/>
          </a:bodyPr>
          <a:lstStyle/>
          <a:p>
            <a:endParaRPr lang="zh-CN" altLang="en-US" sz="2400" dirty="0"/>
          </a:p>
        </p:txBody>
      </p:sp>
      <p:sp>
        <p:nvSpPr>
          <p:cNvPr id="6" name="灯片编号占位符 3">
            <a:extLst>
              <a:ext uri="{FF2B5EF4-FFF2-40B4-BE49-F238E27FC236}">
                <a16:creationId xmlns:a16="http://schemas.microsoft.com/office/drawing/2014/main" id="{792401FF-2CC5-47FC-3681-0EE0F9D8F2B4}"/>
              </a:ext>
            </a:extLst>
          </p:cNvPr>
          <p:cNvSpPr>
            <a:spLocks noGrp="1"/>
          </p:cNvSpPr>
          <p:nvPr>
            <p:ph type="sldNum" sz="quarter" idx="12"/>
          </p:nvPr>
        </p:nvSpPr>
        <p:spPr>
          <a:xfrm>
            <a:off x="9448800" y="6492875"/>
            <a:ext cx="2743200" cy="365125"/>
          </a:xfrm>
        </p:spPr>
        <p:txBody>
          <a:bodyPr/>
          <a:lstStyle/>
          <a:p>
            <a:fld id="{EF0D5A57-0411-4EAF-B6FA-4CB96C2F7B7A}" type="slidenum">
              <a:rPr lang="zh-CN" altLang="en-US" smtClean="0"/>
              <a:t>5</a:t>
            </a:fld>
            <a:endParaRPr lang="zh-CN" altLang="en-US" dirty="0"/>
          </a:p>
        </p:txBody>
      </p:sp>
      <p:grpSp>
        <p:nvGrpSpPr>
          <p:cNvPr id="60" name="组合 59">
            <a:extLst>
              <a:ext uri="{FF2B5EF4-FFF2-40B4-BE49-F238E27FC236}">
                <a16:creationId xmlns:a16="http://schemas.microsoft.com/office/drawing/2014/main" id="{9D84D23C-1DFB-F640-B5E5-0DC9004824E9}"/>
              </a:ext>
            </a:extLst>
          </p:cNvPr>
          <p:cNvGrpSpPr/>
          <p:nvPr/>
        </p:nvGrpSpPr>
        <p:grpSpPr>
          <a:xfrm>
            <a:off x="605145" y="1747270"/>
            <a:ext cx="9444072" cy="4881050"/>
            <a:chOff x="605145" y="1747270"/>
            <a:chExt cx="9444072" cy="4881050"/>
          </a:xfrm>
        </p:grpSpPr>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28F84E13-1D97-C3F6-F60F-56A21B5B7B05}"/>
                    </a:ext>
                  </a:extLst>
                </p:cNvPr>
                <p:cNvSpPr txBox="1"/>
                <p:nvPr/>
              </p:nvSpPr>
              <p:spPr>
                <a:xfrm>
                  <a:off x="8505686" y="4559142"/>
                  <a:ext cx="44864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𝑎</m:t>
                        </m:r>
                      </m:oMath>
                    </m:oMathPara>
                  </a14:m>
                  <a:endParaRPr lang="zh-CN" altLang="en-US" sz="2400" dirty="0"/>
                </a:p>
              </p:txBody>
            </p:sp>
          </mc:Choice>
          <mc:Fallback xmlns="">
            <p:sp>
              <p:nvSpPr>
                <p:cNvPr id="130" name="文本框 129">
                  <a:extLst>
                    <a:ext uri="{FF2B5EF4-FFF2-40B4-BE49-F238E27FC236}">
                      <a16:creationId xmlns:a16="http://schemas.microsoft.com/office/drawing/2014/main" id="{28F84E13-1D97-C3F6-F60F-56A21B5B7B05}"/>
                    </a:ext>
                  </a:extLst>
                </p:cNvPr>
                <p:cNvSpPr txBox="1">
                  <a:spLocks noRot="1" noChangeAspect="1" noMove="1" noResize="1" noEditPoints="1" noAdjustHandles="1" noChangeArrowheads="1" noChangeShapeType="1" noTextEdit="1"/>
                </p:cNvSpPr>
                <p:nvPr/>
              </p:nvSpPr>
              <p:spPr>
                <a:xfrm>
                  <a:off x="8505686" y="4559142"/>
                  <a:ext cx="448649" cy="461665"/>
                </a:xfrm>
                <a:prstGeom prst="rect">
                  <a:avLst/>
                </a:prstGeom>
                <a:blipFill>
                  <a:blip r:embed="rId11"/>
                  <a:stretch>
                    <a:fillRect/>
                  </a:stretch>
                </a:blipFill>
              </p:spPr>
              <p:txBody>
                <a:bodyPr/>
                <a:lstStyle/>
                <a:p>
                  <a:r>
                    <a:rPr lang="zh-CN" altLang="en-US">
                      <a:noFill/>
                    </a:rPr>
                    <a:t> </a:t>
                  </a:r>
                </a:p>
              </p:txBody>
            </p:sp>
          </mc:Fallback>
        </mc:AlternateContent>
        <p:cxnSp>
          <p:nvCxnSpPr>
            <p:cNvPr id="107" name="直接连接符 106">
              <a:extLst>
                <a:ext uri="{FF2B5EF4-FFF2-40B4-BE49-F238E27FC236}">
                  <a16:creationId xmlns:a16="http://schemas.microsoft.com/office/drawing/2014/main" id="{91DABB65-3BF6-615B-CFF2-2381B99E2386}"/>
                </a:ext>
              </a:extLst>
            </p:cNvPr>
            <p:cNvCxnSpPr>
              <a:cxnSpLocks/>
            </p:cNvCxnSpPr>
            <p:nvPr/>
          </p:nvCxnSpPr>
          <p:spPr>
            <a:xfrm flipH="1">
              <a:off x="8312898" y="2146419"/>
              <a:ext cx="1733289" cy="4481901"/>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0C22A9BD-112D-2132-90BA-519BBA1A33BA}"/>
                </a:ext>
              </a:extLst>
            </p:cNvPr>
            <p:cNvCxnSpPr>
              <a:cxnSpLocks/>
            </p:cNvCxnSpPr>
            <p:nvPr/>
          </p:nvCxnSpPr>
          <p:spPr>
            <a:xfrm flipH="1">
              <a:off x="8312898" y="1747270"/>
              <a:ext cx="1736319" cy="264033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59" name="组合 58">
              <a:extLst>
                <a:ext uri="{FF2B5EF4-FFF2-40B4-BE49-F238E27FC236}">
                  <a16:creationId xmlns:a16="http://schemas.microsoft.com/office/drawing/2014/main" id="{9A0FA4E3-0D5F-9E25-B4F6-384FEEB920E4}"/>
                </a:ext>
              </a:extLst>
            </p:cNvPr>
            <p:cNvGrpSpPr/>
            <p:nvPr/>
          </p:nvGrpSpPr>
          <p:grpSpPr>
            <a:xfrm>
              <a:off x="605145" y="4368111"/>
              <a:ext cx="7900541" cy="2260208"/>
              <a:chOff x="605145" y="4368111"/>
              <a:chExt cx="7900541" cy="2260208"/>
            </a:xfrm>
          </p:grpSpPr>
          <p:grpSp>
            <p:nvGrpSpPr>
              <p:cNvPr id="51" name="组合 50">
                <a:extLst>
                  <a:ext uri="{FF2B5EF4-FFF2-40B4-BE49-F238E27FC236}">
                    <a16:creationId xmlns:a16="http://schemas.microsoft.com/office/drawing/2014/main" id="{95F6A939-739E-E56D-BAFE-7C2E2A56A9A6}"/>
                  </a:ext>
                </a:extLst>
              </p:cNvPr>
              <p:cNvGrpSpPr/>
              <p:nvPr/>
            </p:nvGrpSpPr>
            <p:grpSpPr>
              <a:xfrm>
                <a:off x="605145" y="4368111"/>
                <a:ext cx="7900541" cy="2260208"/>
                <a:chOff x="605145" y="4368111"/>
                <a:chExt cx="7900541" cy="2260208"/>
              </a:xfrm>
            </p:grpSpPr>
            <p:sp>
              <p:nvSpPr>
                <p:cNvPr id="122" name="矩形 121">
                  <a:extLst>
                    <a:ext uri="{FF2B5EF4-FFF2-40B4-BE49-F238E27FC236}">
                      <a16:creationId xmlns:a16="http://schemas.microsoft.com/office/drawing/2014/main" id="{CDE10455-3CBF-21F2-790F-2171761DE473}"/>
                    </a:ext>
                  </a:extLst>
                </p:cNvPr>
                <p:cNvSpPr/>
                <p:nvPr/>
              </p:nvSpPr>
              <p:spPr>
                <a:xfrm rot="5400000">
                  <a:off x="3708471" y="2028350"/>
                  <a:ext cx="2235258" cy="6964679"/>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0" name="组合 49">
                  <a:extLst>
                    <a:ext uri="{FF2B5EF4-FFF2-40B4-BE49-F238E27FC236}">
                      <a16:creationId xmlns:a16="http://schemas.microsoft.com/office/drawing/2014/main" id="{BAB9F03E-D328-C1AE-B039-1A6A4A9111D9}"/>
                    </a:ext>
                  </a:extLst>
                </p:cNvPr>
                <p:cNvGrpSpPr/>
                <p:nvPr/>
              </p:nvGrpSpPr>
              <p:grpSpPr>
                <a:xfrm>
                  <a:off x="605145" y="4392289"/>
                  <a:ext cx="521297" cy="2233096"/>
                  <a:chOff x="605145" y="4392289"/>
                  <a:chExt cx="521297" cy="2233096"/>
                </a:xfrm>
              </p:grpSpPr>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7B360A2D-3AC8-2350-EC36-DD5E36C0BE7A}"/>
                          </a:ext>
                        </a:extLst>
                      </p:cNvPr>
                      <p:cNvSpPr txBox="1"/>
                      <p:nvPr/>
                    </p:nvSpPr>
                    <p:spPr>
                      <a:xfrm>
                        <a:off x="605145" y="6163720"/>
                        <a:ext cx="5212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𝑎</m:t>
                              </m:r>
                              <m:r>
                                <a:rPr lang="en-US" altLang="zh-CN" sz="2400" b="0" i="1" dirty="0" smtClean="0">
                                  <a:latin typeface="Cambria Math" panose="02040503050406030204" pitchFamily="18" charset="0"/>
                                </a:rPr>
                                <m:t>′</m:t>
                              </m:r>
                            </m:oMath>
                          </m:oMathPara>
                        </a14:m>
                        <a:endParaRPr lang="zh-CN" altLang="en-US" sz="2400" dirty="0"/>
                      </a:p>
                    </p:txBody>
                  </p:sp>
                </mc:Choice>
                <mc:Fallback xmlns="">
                  <p:sp>
                    <p:nvSpPr>
                      <p:cNvPr id="129" name="文本框 128">
                        <a:extLst>
                          <a:ext uri="{FF2B5EF4-FFF2-40B4-BE49-F238E27FC236}">
                            <a16:creationId xmlns:a16="http://schemas.microsoft.com/office/drawing/2014/main" id="{7B360A2D-3AC8-2350-EC36-DD5E36C0BE7A}"/>
                          </a:ext>
                        </a:extLst>
                      </p:cNvPr>
                      <p:cNvSpPr txBox="1">
                        <a:spLocks noRot="1" noChangeAspect="1" noMove="1" noResize="1" noEditPoints="1" noAdjustHandles="1" noChangeArrowheads="1" noChangeShapeType="1" noTextEdit="1"/>
                      </p:cNvSpPr>
                      <p:nvPr/>
                    </p:nvSpPr>
                    <p:spPr>
                      <a:xfrm>
                        <a:off x="605145" y="6163720"/>
                        <a:ext cx="521297" cy="46166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56E10581-EFE8-D7C3-11A4-4518462E43EB}"/>
                          </a:ext>
                        </a:extLst>
                      </p:cNvPr>
                      <p:cNvSpPr txBox="1"/>
                      <p:nvPr/>
                    </p:nvSpPr>
                    <p:spPr>
                      <a:xfrm>
                        <a:off x="656505" y="4392289"/>
                        <a:ext cx="41857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𝑠</m:t>
                              </m:r>
                            </m:oMath>
                          </m:oMathPara>
                        </a14:m>
                        <a:endParaRPr lang="zh-CN" altLang="en-US" sz="2400" dirty="0"/>
                      </a:p>
                    </p:txBody>
                  </p:sp>
                </mc:Choice>
                <mc:Fallback xmlns="">
                  <p:sp>
                    <p:nvSpPr>
                      <p:cNvPr id="138" name="文本框 137">
                        <a:extLst>
                          <a:ext uri="{FF2B5EF4-FFF2-40B4-BE49-F238E27FC236}">
                            <a16:creationId xmlns:a16="http://schemas.microsoft.com/office/drawing/2014/main" id="{56E10581-EFE8-D7C3-11A4-4518462E43EB}"/>
                          </a:ext>
                        </a:extLst>
                      </p:cNvPr>
                      <p:cNvSpPr txBox="1">
                        <a:spLocks noRot="1" noChangeAspect="1" noMove="1" noResize="1" noEditPoints="1" noAdjustHandles="1" noChangeArrowheads="1" noChangeShapeType="1" noTextEdit="1"/>
                      </p:cNvSpPr>
                      <p:nvPr/>
                    </p:nvSpPr>
                    <p:spPr>
                      <a:xfrm>
                        <a:off x="656505" y="4392289"/>
                        <a:ext cx="418576" cy="46166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文本框 138">
                        <a:extLst>
                          <a:ext uri="{FF2B5EF4-FFF2-40B4-BE49-F238E27FC236}">
                            <a16:creationId xmlns:a16="http://schemas.microsoft.com/office/drawing/2014/main" id="{42E4C30C-6EB2-8D13-1FE0-9468D8E2B36E}"/>
                          </a:ext>
                        </a:extLst>
                      </p:cNvPr>
                      <p:cNvSpPr txBox="1"/>
                      <p:nvPr/>
                    </p:nvSpPr>
                    <p:spPr>
                      <a:xfrm>
                        <a:off x="619572" y="4792927"/>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𝑠</m:t>
                              </m:r>
                              <m:r>
                                <a:rPr lang="en-US" altLang="zh-CN" sz="2400" b="0" i="1" dirty="0" smtClean="0">
                                  <a:latin typeface="Cambria Math" panose="02040503050406030204" pitchFamily="18" charset="0"/>
                                </a:rPr>
                                <m:t>′</m:t>
                              </m:r>
                            </m:oMath>
                          </m:oMathPara>
                        </a14:m>
                        <a:endParaRPr lang="zh-CN" altLang="en-US" sz="2400" dirty="0"/>
                      </a:p>
                    </p:txBody>
                  </p:sp>
                </mc:Choice>
                <mc:Fallback xmlns="">
                  <p:sp>
                    <p:nvSpPr>
                      <p:cNvPr id="139" name="文本框 138">
                        <a:extLst>
                          <a:ext uri="{FF2B5EF4-FFF2-40B4-BE49-F238E27FC236}">
                            <a16:creationId xmlns:a16="http://schemas.microsoft.com/office/drawing/2014/main" id="{42E4C30C-6EB2-8D13-1FE0-9468D8E2B36E}"/>
                          </a:ext>
                        </a:extLst>
                      </p:cNvPr>
                      <p:cNvSpPr txBox="1">
                        <a:spLocks noRot="1" noChangeAspect="1" noMove="1" noResize="1" noEditPoints="1" noAdjustHandles="1" noChangeArrowheads="1" noChangeShapeType="1" noTextEdit="1"/>
                      </p:cNvSpPr>
                      <p:nvPr/>
                    </p:nvSpPr>
                    <p:spPr>
                      <a:xfrm>
                        <a:off x="619572" y="4792927"/>
                        <a:ext cx="492443" cy="461665"/>
                      </a:xfrm>
                      <a:prstGeom prst="rect">
                        <a:avLst/>
                      </a:prstGeom>
                      <a:blipFill>
                        <a:blip r:embed="rId14"/>
                        <a:stretch>
                          <a:fillRect/>
                        </a:stretch>
                      </a:blipFill>
                    </p:spPr>
                    <p:txBody>
                      <a:bodyPr/>
                      <a:lstStyle/>
                      <a:p>
                        <a:r>
                          <a:rPr lang="zh-CN" altLang="en-US">
                            <a:noFill/>
                          </a:rPr>
                          <a:t> </a:t>
                        </a:r>
                      </a:p>
                    </p:txBody>
                  </p:sp>
                </mc:Fallback>
              </mc:AlternateContent>
            </p:grpSp>
            <p:cxnSp>
              <p:nvCxnSpPr>
                <p:cNvPr id="140" name="直接箭头连接符 139">
                  <a:extLst>
                    <a:ext uri="{FF2B5EF4-FFF2-40B4-BE49-F238E27FC236}">
                      <a16:creationId xmlns:a16="http://schemas.microsoft.com/office/drawing/2014/main" id="{6E87FEB5-378F-AB4E-44EB-97535C52D403}"/>
                    </a:ext>
                  </a:extLst>
                </p:cNvPr>
                <p:cNvCxnSpPr>
                  <a:cxnSpLocks/>
                  <a:stCxn id="139" idx="3"/>
                </p:cNvCxnSpPr>
                <p:nvPr/>
              </p:nvCxnSpPr>
              <p:spPr>
                <a:xfrm flipV="1">
                  <a:off x="1112015" y="5010782"/>
                  <a:ext cx="1269222" cy="1297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9" name="直接箭头连接符 148">
                  <a:extLst>
                    <a:ext uri="{FF2B5EF4-FFF2-40B4-BE49-F238E27FC236}">
                      <a16:creationId xmlns:a16="http://schemas.microsoft.com/office/drawing/2014/main" id="{440C55C3-C8E7-5906-DE09-F55457AEEACA}"/>
                    </a:ext>
                  </a:extLst>
                </p:cNvPr>
                <p:cNvCxnSpPr>
                  <a:cxnSpLocks/>
                  <a:stCxn id="138" idx="3"/>
                </p:cNvCxnSpPr>
                <p:nvPr/>
              </p:nvCxnSpPr>
              <p:spPr>
                <a:xfrm flipV="1">
                  <a:off x="1075081" y="4615723"/>
                  <a:ext cx="1311834" cy="739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75" name="矩形 174">
                  <a:extLst>
                    <a:ext uri="{FF2B5EF4-FFF2-40B4-BE49-F238E27FC236}">
                      <a16:creationId xmlns:a16="http://schemas.microsoft.com/office/drawing/2014/main" id="{97C26400-6B9A-5BD7-D841-C40CF0FAB88C}"/>
                    </a:ext>
                  </a:extLst>
                </p:cNvPr>
                <p:cNvSpPr/>
                <p:nvPr/>
              </p:nvSpPr>
              <p:spPr>
                <a:xfrm>
                  <a:off x="2386915" y="4477126"/>
                  <a:ext cx="855294" cy="649857"/>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MLP</a:t>
                  </a:r>
                  <a:endParaRPr lang="zh-CN" altLang="en-US" sz="2400" dirty="0">
                    <a:solidFill>
                      <a:schemeClr val="tx1"/>
                    </a:solidFill>
                  </a:endParaRPr>
                </a:p>
              </p:txBody>
            </p:sp>
            <p:cxnSp>
              <p:nvCxnSpPr>
                <p:cNvPr id="179" name="连接符: 肘形 178">
                  <a:extLst>
                    <a:ext uri="{FF2B5EF4-FFF2-40B4-BE49-F238E27FC236}">
                      <a16:creationId xmlns:a16="http://schemas.microsoft.com/office/drawing/2014/main" id="{CB9122BA-2BF1-B314-AEDF-57AA20868087}"/>
                    </a:ext>
                  </a:extLst>
                </p:cNvPr>
                <p:cNvCxnSpPr>
                  <a:cxnSpLocks/>
                  <a:endCxn id="159" idx="1"/>
                </p:cNvCxnSpPr>
                <p:nvPr/>
              </p:nvCxnSpPr>
              <p:spPr>
                <a:xfrm rot="16200000" flipH="1">
                  <a:off x="1309239" y="4882800"/>
                  <a:ext cx="1337355" cy="81799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195" name="连接符: 肘形 194">
                  <a:extLst>
                    <a:ext uri="{FF2B5EF4-FFF2-40B4-BE49-F238E27FC236}">
                      <a16:creationId xmlns:a16="http://schemas.microsoft.com/office/drawing/2014/main" id="{63AB7385-3D56-6A7B-3028-E98FE696DD42}"/>
                    </a:ext>
                  </a:extLst>
                </p:cNvPr>
                <p:cNvCxnSpPr>
                  <a:cxnSpLocks/>
                  <a:endCxn id="159" idx="1"/>
                </p:cNvCxnSpPr>
                <p:nvPr/>
              </p:nvCxnSpPr>
              <p:spPr>
                <a:xfrm rot="16200000" flipH="1">
                  <a:off x="1676920" y="5250482"/>
                  <a:ext cx="939670" cy="480319"/>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244" name="文本框 243">
                  <a:extLst>
                    <a:ext uri="{FF2B5EF4-FFF2-40B4-BE49-F238E27FC236}">
                      <a16:creationId xmlns:a16="http://schemas.microsoft.com/office/drawing/2014/main" id="{CC477D2E-9EC3-9B5F-59DC-204D642D0E8B}"/>
                    </a:ext>
                  </a:extLst>
                </p:cNvPr>
                <p:cNvSpPr txBox="1"/>
                <p:nvPr/>
              </p:nvSpPr>
              <p:spPr>
                <a:xfrm>
                  <a:off x="3307583" y="4368111"/>
                  <a:ext cx="1721946" cy="461665"/>
                </a:xfrm>
                <a:prstGeom prst="rect">
                  <a:avLst/>
                </a:prstGeom>
                <a:noFill/>
              </p:spPr>
              <p:txBody>
                <a:bodyPr wrap="none" rtlCol="0">
                  <a:spAutoFit/>
                </a:bodyPr>
                <a:lstStyle/>
                <a:p>
                  <a:r>
                    <a:rPr lang="en-US" altLang="zh-CN" sz="2400" dirty="0"/>
                    <a:t>Coefficients</a:t>
                  </a:r>
                  <a:endParaRPr lang="zh-CN" altLang="en-US" sz="2400" dirty="0"/>
                </a:p>
              </p:txBody>
            </p:sp>
            <p:grpSp>
              <p:nvGrpSpPr>
                <p:cNvPr id="46" name="组合 45">
                  <a:extLst>
                    <a:ext uri="{FF2B5EF4-FFF2-40B4-BE49-F238E27FC236}">
                      <a16:creationId xmlns:a16="http://schemas.microsoft.com/office/drawing/2014/main" id="{BA1445B7-FE33-983F-CE01-2396254E33C0}"/>
                    </a:ext>
                  </a:extLst>
                </p:cNvPr>
                <p:cNvGrpSpPr/>
                <p:nvPr/>
              </p:nvGrpSpPr>
              <p:grpSpPr>
                <a:xfrm>
                  <a:off x="2386915" y="4527306"/>
                  <a:ext cx="6118771" cy="1732665"/>
                  <a:chOff x="2386915" y="4527306"/>
                  <a:chExt cx="6118771" cy="1732665"/>
                </a:xfrm>
              </p:grpSpPr>
              <p:cxnSp>
                <p:nvCxnSpPr>
                  <p:cNvPr id="177" name="直接箭头连接符 176">
                    <a:extLst>
                      <a:ext uri="{FF2B5EF4-FFF2-40B4-BE49-F238E27FC236}">
                        <a16:creationId xmlns:a16="http://schemas.microsoft.com/office/drawing/2014/main" id="{9D4CE70A-0A80-FA3D-2443-BE156D76BEF2}"/>
                      </a:ext>
                    </a:extLst>
                  </p:cNvPr>
                  <p:cNvCxnSpPr>
                    <a:cxnSpLocks/>
                    <a:stCxn id="175" idx="3"/>
                  </p:cNvCxnSpPr>
                  <p:nvPr/>
                </p:nvCxnSpPr>
                <p:spPr>
                  <a:xfrm flipV="1">
                    <a:off x="3242209" y="4789974"/>
                    <a:ext cx="2497231" cy="1208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59" name="矩形 158">
                    <a:extLst>
                      <a:ext uri="{FF2B5EF4-FFF2-40B4-BE49-F238E27FC236}">
                        <a16:creationId xmlns:a16="http://schemas.microsoft.com/office/drawing/2014/main" id="{82CB3050-C092-9B79-AF29-AC4F9ECFA94E}"/>
                      </a:ext>
                    </a:extLst>
                  </p:cNvPr>
                  <p:cNvSpPr/>
                  <p:nvPr/>
                </p:nvSpPr>
                <p:spPr>
                  <a:xfrm>
                    <a:off x="2386915" y="5757221"/>
                    <a:ext cx="1721946" cy="406512"/>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dirty="0">
                        <a:solidFill>
                          <a:schemeClr val="tx1"/>
                        </a:solidFill>
                      </a:rPr>
                      <a:t>Flow 1</a:t>
                    </a:r>
                    <a:endParaRPr lang="zh-CN" altLang="en-US" sz="2400" dirty="0">
                      <a:solidFill>
                        <a:schemeClr val="tx1"/>
                      </a:solidFill>
                    </a:endParaRPr>
                  </a:p>
                </p:txBody>
              </p:sp>
              <mc:AlternateContent xmlns:mc="http://schemas.openxmlformats.org/markup-compatibility/2006" xmlns:a14="http://schemas.microsoft.com/office/drawing/2010/main">
                <mc:Choice Requires="a14">
                  <p:sp>
                    <p:nvSpPr>
                      <p:cNvPr id="161" name="矩形 160">
                        <a:extLst>
                          <a:ext uri="{FF2B5EF4-FFF2-40B4-BE49-F238E27FC236}">
                            <a16:creationId xmlns:a16="http://schemas.microsoft.com/office/drawing/2014/main" id="{4A01101E-9495-982A-6D85-DD33BB3BE05A}"/>
                          </a:ext>
                        </a:extLst>
                      </p:cNvPr>
                      <p:cNvSpPr/>
                      <p:nvPr/>
                    </p:nvSpPr>
                    <p:spPr>
                      <a:xfrm>
                        <a:off x="6515352" y="5757221"/>
                        <a:ext cx="1726847" cy="40651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2400" dirty="0">
                            <a:solidFill>
                              <a:schemeClr val="tx1"/>
                            </a:solidFill>
                          </a:rPr>
                          <a:t>Flow </a:t>
                        </a:r>
                        <a14:m>
                          <m:oMath xmlns:m="http://schemas.openxmlformats.org/officeDocument/2006/math">
                            <m:r>
                              <a:rPr lang="en-US" altLang="zh-CN" sz="2400" b="0" i="1" dirty="0" smtClean="0">
                                <a:solidFill>
                                  <a:schemeClr val="tx1"/>
                                </a:solidFill>
                                <a:latin typeface="Cambria Math" panose="02040503050406030204" pitchFamily="18" charset="0"/>
                              </a:rPr>
                              <m:t>𝑁</m:t>
                            </m:r>
                            <m:r>
                              <a:rPr lang="en-US" altLang="zh-CN" sz="2400" b="0" i="1" dirty="0" smtClean="0">
                                <a:solidFill>
                                  <a:schemeClr val="tx1"/>
                                </a:solidFill>
                                <a:latin typeface="Cambria Math" panose="02040503050406030204" pitchFamily="18" charset="0"/>
                              </a:rPr>
                              <m:t>+1</m:t>
                            </m:r>
                          </m:oMath>
                        </a14:m>
                        <a:endParaRPr lang="zh-CN" altLang="en-US" sz="2400" dirty="0">
                          <a:solidFill>
                            <a:schemeClr val="tx1"/>
                          </a:solidFill>
                        </a:endParaRPr>
                      </a:p>
                    </p:txBody>
                  </p:sp>
                </mc:Choice>
                <mc:Fallback xmlns="">
                  <p:sp>
                    <p:nvSpPr>
                      <p:cNvPr id="161" name="矩形 160">
                        <a:extLst>
                          <a:ext uri="{FF2B5EF4-FFF2-40B4-BE49-F238E27FC236}">
                            <a16:creationId xmlns:a16="http://schemas.microsoft.com/office/drawing/2014/main" id="{4A01101E-9495-982A-6D85-DD33BB3BE05A}"/>
                          </a:ext>
                        </a:extLst>
                      </p:cNvPr>
                      <p:cNvSpPr>
                        <a:spLocks noRot="1" noChangeAspect="1" noMove="1" noResize="1" noEditPoints="1" noAdjustHandles="1" noChangeArrowheads="1" noChangeShapeType="1" noTextEdit="1"/>
                      </p:cNvSpPr>
                      <p:nvPr/>
                    </p:nvSpPr>
                    <p:spPr>
                      <a:xfrm>
                        <a:off x="6515352" y="5757221"/>
                        <a:ext cx="1726847" cy="406512"/>
                      </a:xfrm>
                      <a:prstGeom prst="rect">
                        <a:avLst/>
                      </a:prstGeom>
                      <a:blipFill>
                        <a:blip r:embed="rId15"/>
                        <a:stretch>
                          <a:fillRect l="-2817" t="-16176" b="-39706"/>
                        </a:stretch>
                      </a:blipFill>
                      <a:ln/>
                    </p:spPr>
                    <p:txBody>
                      <a:bodyPr/>
                      <a:lstStyle/>
                      <a:p>
                        <a:r>
                          <a:rPr lang="zh-CN" altLang="en-US">
                            <a:noFill/>
                          </a:rPr>
                          <a:t> </a:t>
                        </a:r>
                      </a:p>
                    </p:txBody>
                  </p:sp>
                </mc:Fallback>
              </mc:AlternateContent>
              <p:cxnSp>
                <p:nvCxnSpPr>
                  <p:cNvPr id="166" name="连接符: 肘形 165">
                    <a:extLst>
                      <a:ext uri="{FF2B5EF4-FFF2-40B4-BE49-F238E27FC236}">
                        <a16:creationId xmlns:a16="http://schemas.microsoft.com/office/drawing/2014/main" id="{2F10FD5F-4828-2296-B479-E687433BA98F}"/>
                      </a:ext>
                    </a:extLst>
                  </p:cNvPr>
                  <p:cNvCxnSpPr>
                    <a:cxnSpLocks/>
                    <a:stCxn id="159" idx="0"/>
                  </p:cNvCxnSpPr>
                  <p:nvPr/>
                </p:nvCxnSpPr>
                <p:spPr>
                  <a:xfrm rot="5400000" flipH="1" flipV="1">
                    <a:off x="4185509" y="4026604"/>
                    <a:ext cx="792996" cy="2668239"/>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169" name="连接符: 肘形 168">
                    <a:extLst>
                      <a:ext uri="{FF2B5EF4-FFF2-40B4-BE49-F238E27FC236}">
                        <a16:creationId xmlns:a16="http://schemas.microsoft.com/office/drawing/2014/main" id="{E05AFD4A-DD38-0FB0-EAF1-3ACB9238FB7A}"/>
                      </a:ext>
                    </a:extLst>
                  </p:cNvPr>
                  <p:cNvCxnSpPr>
                    <a:cxnSpLocks/>
                    <a:stCxn id="161" idx="0"/>
                  </p:cNvCxnSpPr>
                  <p:nvPr/>
                </p:nvCxnSpPr>
                <p:spPr>
                  <a:xfrm rot="16200000" flipV="1">
                    <a:off x="6250954" y="4629398"/>
                    <a:ext cx="792996" cy="1462649"/>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sp>
                <p:nvSpPr>
                  <p:cNvPr id="207" name="文本框 206">
                    <a:extLst>
                      <a:ext uri="{FF2B5EF4-FFF2-40B4-BE49-F238E27FC236}">
                        <a16:creationId xmlns:a16="http://schemas.microsoft.com/office/drawing/2014/main" id="{546BE931-D33A-2F4E-513B-746FDCCC93DC}"/>
                      </a:ext>
                    </a:extLst>
                  </p:cNvPr>
                  <p:cNvSpPr txBox="1"/>
                  <p:nvPr/>
                </p:nvSpPr>
                <p:spPr>
                  <a:xfrm>
                    <a:off x="6007694" y="5675196"/>
                    <a:ext cx="471604" cy="584775"/>
                  </a:xfrm>
                  <a:prstGeom prst="rect">
                    <a:avLst/>
                  </a:prstGeom>
                  <a:noFill/>
                </p:spPr>
                <p:txBody>
                  <a:bodyPr wrap="none" rtlCol="0">
                    <a:spAutoFit/>
                  </a:bodyPr>
                  <a:lstStyle/>
                  <a:p>
                    <a:r>
                      <a:rPr lang="en-US" altLang="zh-CN" sz="3200" dirty="0"/>
                      <a:t>…</a:t>
                    </a:r>
                    <a:endParaRPr lang="zh-CN" altLang="en-US" sz="3200" dirty="0"/>
                  </a:p>
                </p:txBody>
              </p:sp>
              <p:cxnSp>
                <p:nvCxnSpPr>
                  <p:cNvPr id="230" name="直接箭头连接符 229">
                    <a:extLst>
                      <a:ext uri="{FF2B5EF4-FFF2-40B4-BE49-F238E27FC236}">
                        <a16:creationId xmlns:a16="http://schemas.microsoft.com/office/drawing/2014/main" id="{3D017D4A-C52A-2757-5FAD-8B98359C0BEE}"/>
                      </a:ext>
                    </a:extLst>
                  </p:cNvPr>
                  <p:cNvCxnSpPr>
                    <a:cxnSpLocks/>
                  </p:cNvCxnSpPr>
                  <p:nvPr/>
                </p:nvCxnSpPr>
                <p:spPr>
                  <a:xfrm>
                    <a:off x="6057344" y="4789974"/>
                    <a:ext cx="244834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3" name="直接连接符 302">
                    <a:extLst>
                      <a:ext uri="{FF2B5EF4-FFF2-40B4-BE49-F238E27FC236}">
                        <a16:creationId xmlns:a16="http://schemas.microsoft.com/office/drawing/2014/main" id="{5EF8E52D-5FC8-3307-9C95-A862B56AA26F}"/>
                      </a:ext>
                    </a:extLst>
                  </p:cNvPr>
                  <p:cNvCxnSpPr>
                    <a:cxnSpLocks/>
                    <a:stCxn id="53" idx="0"/>
                  </p:cNvCxnSpPr>
                  <p:nvPr/>
                </p:nvCxnSpPr>
                <p:spPr>
                  <a:xfrm flipH="1" flipV="1">
                    <a:off x="5102822" y="5367285"/>
                    <a:ext cx="1382" cy="389936"/>
                  </a:xfrm>
                  <a:prstGeom prst="line">
                    <a:avLst/>
                  </a:prstGeom>
                  <a:ln w="38100"/>
                </p:spPr>
                <p:style>
                  <a:lnRef idx="1">
                    <a:schemeClr val="dk1"/>
                  </a:lnRef>
                  <a:fillRef idx="0">
                    <a:schemeClr val="dk1"/>
                  </a:fillRef>
                  <a:effectRef idx="0">
                    <a:schemeClr val="dk1"/>
                  </a:effectRef>
                  <a:fontRef idx="minor">
                    <a:schemeClr val="tx1"/>
                  </a:fontRef>
                </p:style>
              </p:cxnSp>
              <p:sp>
                <p:nvSpPr>
                  <p:cNvPr id="53" name="矩形 52">
                    <a:extLst>
                      <a:ext uri="{FF2B5EF4-FFF2-40B4-BE49-F238E27FC236}">
                        <a16:creationId xmlns:a16="http://schemas.microsoft.com/office/drawing/2014/main" id="{FE898E15-6D0E-82CB-F5BE-C3D5048F037F}"/>
                      </a:ext>
                    </a:extLst>
                  </p:cNvPr>
                  <p:cNvSpPr/>
                  <p:nvPr/>
                </p:nvSpPr>
                <p:spPr>
                  <a:xfrm>
                    <a:off x="4241848" y="5757221"/>
                    <a:ext cx="1724712" cy="406512"/>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dirty="0">
                        <a:solidFill>
                          <a:schemeClr val="tx1"/>
                        </a:solidFill>
                      </a:rPr>
                      <a:t>Flow 2</a:t>
                    </a:r>
                    <a:endParaRPr lang="zh-CN" altLang="en-US" sz="2400" dirty="0">
                      <a:solidFill>
                        <a:schemeClr val="tx1"/>
                      </a:solidFill>
                    </a:endParaRPr>
                  </a:p>
                </p:txBody>
              </p:sp>
              <p:grpSp>
                <p:nvGrpSpPr>
                  <p:cNvPr id="45" name="组合 44">
                    <a:extLst>
                      <a:ext uri="{FF2B5EF4-FFF2-40B4-BE49-F238E27FC236}">
                        <a16:creationId xmlns:a16="http://schemas.microsoft.com/office/drawing/2014/main" id="{961873BB-DE73-EB2D-C63E-E1A5BF7FEDFB}"/>
                      </a:ext>
                    </a:extLst>
                  </p:cNvPr>
                  <p:cNvGrpSpPr/>
                  <p:nvPr/>
                </p:nvGrpSpPr>
                <p:grpSpPr>
                  <a:xfrm>
                    <a:off x="5651070" y="4527306"/>
                    <a:ext cx="540533" cy="523220"/>
                    <a:chOff x="5651070" y="4527306"/>
                    <a:chExt cx="540533" cy="523220"/>
                  </a:xfrm>
                </p:grpSpPr>
                <p:sp>
                  <p:nvSpPr>
                    <p:cNvPr id="162" name="椭圆 161">
                      <a:extLst>
                        <a:ext uri="{FF2B5EF4-FFF2-40B4-BE49-F238E27FC236}">
                          <a16:creationId xmlns:a16="http://schemas.microsoft.com/office/drawing/2014/main" id="{97ECF970-C11A-7F4F-C004-9A7AC6BC568E}"/>
                        </a:ext>
                      </a:extLst>
                    </p:cNvPr>
                    <p:cNvSpPr/>
                    <p:nvPr/>
                  </p:nvSpPr>
                  <p:spPr>
                    <a:xfrm>
                      <a:off x="5739440" y="4615723"/>
                      <a:ext cx="356560" cy="34850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43" name="文本框 242">
                          <a:extLst>
                            <a:ext uri="{FF2B5EF4-FFF2-40B4-BE49-F238E27FC236}">
                              <a16:creationId xmlns:a16="http://schemas.microsoft.com/office/drawing/2014/main" id="{10AD54CB-0563-9A2A-FCC8-0BAE4A35D18B}"/>
                            </a:ext>
                          </a:extLst>
                        </p:cNvPr>
                        <p:cNvSpPr txBox="1"/>
                        <p:nvPr/>
                      </p:nvSpPr>
                      <p:spPr>
                        <a:xfrm>
                          <a:off x="5651070" y="4527306"/>
                          <a:ext cx="54053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m:t>
                                </m:r>
                              </m:oMath>
                            </m:oMathPara>
                          </a14:m>
                          <a:endParaRPr lang="zh-CN" altLang="en-US" sz="2800" b="1" dirty="0"/>
                        </a:p>
                      </p:txBody>
                    </p:sp>
                  </mc:Choice>
                  <mc:Fallback xmlns="">
                    <p:sp>
                      <p:nvSpPr>
                        <p:cNvPr id="243" name="文本框 242">
                          <a:extLst>
                            <a:ext uri="{FF2B5EF4-FFF2-40B4-BE49-F238E27FC236}">
                              <a16:creationId xmlns:a16="http://schemas.microsoft.com/office/drawing/2014/main" id="{10AD54CB-0563-9A2A-FCC8-0BAE4A35D18B}"/>
                            </a:ext>
                          </a:extLst>
                        </p:cNvPr>
                        <p:cNvSpPr txBox="1">
                          <a:spLocks noRot="1" noChangeAspect="1" noMove="1" noResize="1" noEditPoints="1" noAdjustHandles="1" noChangeArrowheads="1" noChangeShapeType="1" noTextEdit="1"/>
                        </p:cNvSpPr>
                        <p:nvPr/>
                      </p:nvSpPr>
                      <p:spPr>
                        <a:xfrm>
                          <a:off x="5651070" y="4527306"/>
                          <a:ext cx="540533" cy="523220"/>
                        </a:xfrm>
                        <a:prstGeom prst="rect">
                          <a:avLst/>
                        </a:prstGeom>
                        <a:blipFill>
                          <a:blip r:embed="rId16"/>
                          <a:stretch>
                            <a:fillRect/>
                          </a:stretch>
                        </a:blipFill>
                      </p:spPr>
                      <p:txBody>
                        <a:bodyPr/>
                        <a:lstStyle/>
                        <a:p>
                          <a:r>
                            <a:rPr lang="zh-CN" altLang="en-US">
                              <a:noFill/>
                            </a:rPr>
                            <a:t> </a:t>
                          </a:r>
                        </a:p>
                      </p:txBody>
                    </p:sp>
                  </mc:Fallback>
                </mc:AlternateContent>
              </p:grpSp>
            </p:grpSp>
          </p:grpSp>
          <p:cxnSp>
            <p:nvCxnSpPr>
              <p:cNvPr id="198" name="连接符: 肘形 197">
                <a:extLst>
                  <a:ext uri="{FF2B5EF4-FFF2-40B4-BE49-F238E27FC236}">
                    <a16:creationId xmlns:a16="http://schemas.microsoft.com/office/drawing/2014/main" id="{392B65BE-18D4-C5F4-D19C-74F38DC3D0D9}"/>
                  </a:ext>
                </a:extLst>
              </p:cNvPr>
              <p:cNvCxnSpPr>
                <a:cxnSpLocks/>
                <a:stCxn id="129" idx="3"/>
                <a:endCxn id="53" idx="2"/>
              </p:cNvCxnSpPr>
              <p:nvPr/>
            </p:nvCxnSpPr>
            <p:spPr>
              <a:xfrm flipV="1">
                <a:off x="1126442" y="6163733"/>
                <a:ext cx="3977762" cy="230820"/>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197" name="连接符: 肘形 196">
                <a:extLst>
                  <a:ext uri="{FF2B5EF4-FFF2-40B4-BE49-F238E27FC236}">
                    <a16:creationId xmlns:a16="http://schemas.microsoft.com/office/drawing/2014/main" id="{2F9044FF-1965-8A1E-2C1F-B4E5C855BF52}"/>
                  </a:ext>
                </a:extLst>
              </p:cNvPr>
              <p:cNvCxnSpPr>
                <a:cxnSpLocks/>
                <a:endCxn id="159" idx="2"/>
              </p:cNvCxnSpPr>
              <p:nvPr/>
            </p:nvCxnSpPr>
            <p:spPr>
              <a:xfrm flipV="1">
                <a:off x="1126653" y="6163733"/>
                <a:ext cx="2121235" cy="230719"/>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202" name="连接符: 肘形 201">
                <a:extLst>
                  <a:ext uri="{FF2B5EF4-FFF2-40B4-BE49-F238E27FC236}">
                    <a16:creationId xmlns:a16="http://schemas.microsoft.com/office/drawing/2014/main" id="{79AD4E0D-7044-4707-4B43-8CA706BC166B}"/>
                  </a:ext>
                </a:extLst>
              </p:cNvPr>
              <p:cNvCxnSpPr>
                <a:cxnSpLocks/>
                <a:stCxn id="129" idx="3"/>
                <a:endCxn id="161" idx="2"/>
              </p:cNvCxnSpPr>
              <p:nvPr/>
            </p:nvCxnSpPr>
            <p:spPr>
              <a:xfrm flipV="1">
                <a:off x="1126442" y="6163733"/>
                <a:ext cx="6252334" cy="230820"/>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88450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4D22E2-2AC5-7346-1F6C-E9F1994E7A93}"/>
              </a:ext>
            </a:extLst>
          </p:cNvPr>
          <p:cNvSpPr>
            <a:spLocks noGrp="1"/>
          </p:cNvSpPr>
          <p:nvPr>
            <p:ph type="title"/>
          </p:nvPr>
        </p:nvSpPr>
        <p:spPr/>
        <p:txBody>
          <a:bodyPr/>
          <a:lstStyle/>
          <a:p>
            <a:r>
              <a:rPr lang="en-US" altLang="zh-CN" dirty="0"/>
              <a:t>Q3. Why Use CEIP Over Existing Methods?</a:t>
            </a:r>
            <a:endParaRPr lang="zh-CN" altLang="en-US" dirty="0"/>
          </a:p>
        </p:txBody>
      </p:sp>
      <p:sp>
        <p:nvSpPr>
          <p:cNvPr id="3" name="内容占位符 2">
            <a:extLst>
              <a:ext uri="{FF2B5EF4-FFF2-40B4-BE49-F238E27FC236}">
                <a16:creationId xmlns:a16="http://schemas.microsoft.com/office/drawing/2014/main" id="{BB069830-AA58-E068-369F-374834A9DCB7}"/>
              </a:ext>
            </a:extLst>
          </p:cNvPr>
          <p:cNvSpPr>
            <a:spLocks noGrp="1"/>
          </p:cNvSpPr>
          <p:nvPr>
            <p:ph idx="1"/>
          </p:nvPr>
        </p:nvSpPr>
        <p:spPr/>
        <p:txBody>
          <a:bodyPr/>
          <a:lstStyle/>
          <a:p>
            <a:pPr marL="0" indent="0">
              <a:buNone/>
            </a:pPr>
            <a:r>
              <a:rPr lang="en-US" altLang="zh-CN" dirty="0"/>
              <a:t> </a:t>
            </a:r>
            <a:endParaRPr lang="zh-CN" altLang="en-US" dirty="0"/>
          </a:p>
        </p:txBody>
      </p:sp>
      <p:sp>
        <p:nvSpPr>
          <p:cNvPr id="19" name="文本框 18">
            <a:extLst>
              <a:ext uri="{FF2B5EF4-FFF2-40B4-BE49-F238E27FC236}">
                <a16:creationId xmlns:a16="http://schemas.microsoft.com/office/drawing/2014/main" id="{E3236C6B-A8E4-C75E-FC79-B9016B72AF60}"/>
              </a:ext>
            </a:extLst>
          </p:cNvPr>
          <p:cNvSpPr txBox="1"/>
          <p:nvPr/>
        </p:nvSpPr>
        <p:spPr>
          <a:xfrm>
            <a:off x="-2867" y="6112441"/>
            <a:ext cx="7865110" cy="738664"/>
          </a:xfrm>
          <a:prstGeom prst="rect">
            <a:avLst/>
          </a:prstGeom>
          <a:noFill/>
        </p:spPr>
        <p:txBody>
          <a:bodyPr wrap="square">
            <a:spAutoFit/>
          </a:bodyPr>
          <a:lstStyle/>
          <a:p>
            <a:r>
              <a:rPr lang="en-US" altLang="zh-CN" sz="1400" dirty="0"/>
              <a:t>[1] K. </a:t>
            </a:r>
            <a:r>
              <a:rPr lang="en-US" altLang="zh-CN" sz="1400" dirty="0" err="1"/>
              <a:t>Hakhamaneshi</a:t>
            </a:r>
            <a:r>
              <a:rPr lang="en-US" altLang="zh-CN" sz="1400" dirty="0"/>
              <a:t> et al. Hierarchical few-shot imitation with skill transition models. In ICLR, 2022. </a:t>
            </a:r>
          </a:p>
          <a:p>
            <a:r>
              <a:rPr lang="en-US" altLang="zh-CN" sz="1400" dirty="0"/>
              <a:t>[2] A. Singh et al. Parrot: Data-driven behavioral priors for reinforcement learning. In ICLR, 2021.</a:t>
            </a:r>
          </a:p>
          <a:p>
            <a:r>
              <a:rPr lang="en-US" altLang="zh-CN" sz="1400" dirty="0"/>
              <a:t>[3] K. </a:t>
            </a:r>
            <a:r>
              <a:rPr lang="en-US" altLang="zh-CN" sz="1400" dirty="0" err="1"/>
              <a:t>Pertsch</a:t>
            </a:r>
            <a:r>
              <a:rPr lang="en-US" altLang="zh-CN" sz="1400" dirty="0"/>
              <a:t> et al. Demonstration-guided reinforcement learning with learned skills. In </a:t>
            </a:r>
            <a:r>
              <a:rPr lang="en-US" altLang="zh-CN" sz="1400" dirty="0" err="1"/>
              <a:t>CoRL</a:t>
            </a:r>
            <a:r>
              <a:rPr lang="en-US" altLang="zh-CN" sz="1400" dirty="0"/>
              <a:t>, 2021. </a:t>
            </a:r>
          </a:p>
        </p:txBody>
      </p:sp>
      <p:sp>
        <p:nvSpPr>
          <p:cNvPr id="9" name="内容占位符 2">
            <a:extLst>
              <a:ext uri="{FF2B5EF4-FFF2-40B4-BE49-F238E27FC236}">
                <a16:creationId xmlns:a16="http://schemas.microsoft.com/office/drawing/2014/main" id="{673CFAE4-1206-20BF-62B0-745E20C7C007}"/>
              </a:ext>
            </a:extLst>
          </p:cNvPr>
          <p:cNvSpPr txBox="1">
            <a:spLocks/>
          </p:cNvSpPr>
          <p:nvPr/>
        </p:nvSpPr>
        <p:spPr>
          <a:xfrm>
            <a:off x="801022" y="1825625"/>
            <a:ext cx="1077724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altLang="zh-CN" dirty="0"/>
              <a:t>CEIP outperforms baselines; </a:t>
            </a:r>
            <a:r>
              <a:rPr lang="en-US" altLang="zh-CN" dirty="0">
                <a:solidFill>
                  <a:schemeClr val="accent2">
                    <a:lumMod val="75000"/>
                  </a:schemeClr>
                </a:solidFill>
              </a:rPr>
              <a:t>implicit</a:t>
            </a:r>
            <a:r>
              <a:rPr lang="en-US" altLang="zh-CN" dirty="0"/>
              <a:t> and </a:t>
            </a:r>
            <a:r>
              <a:rPr lang="en-US" altLang="zh-CN" dirty="0">
                <a:solidFill>
                  <a:srgbClr val="0070C0"/>
                </a:solidFill>
              </a:rPr>
              <a:t>explicit</a:t>
            </a:r>
            <a:r>
              <a:rPr lang="en-US" altLang="zh-CN" dirty="0"/>
              <a:t> priors both matter</a:t>
            </a:r>
          </a:p>
        </p:txBody>
      </p:sp>
      <p:sp>
        <p:nvSpPr>
          <p:cNvPr id="12" name="文本框 11">
            <a:extLst>
              <a:ext uri="{FF2B5EF4-FFF2-40B4-BE49-F238E27FC236}">
                <a16:creationId xmlns:a16="http://schemas.microsoft.com/office/drawing/2014/main" id="{FFEA4454-900F-B794-E7D9-0769F1BB03C4}"/>
              </a:ext>
            </a:extLst>
          </p:cNvPr>
          <p:cNvSpPr txBox="1"/>
          <p:nvPr/>
        </p:nvSpPr>
        <p:spPr>
          <a:xfrm>
            <a:off x="6422889" y="5169518"/>
            <a:ext cx="1309974" cy="523220"/>
          </a:xfrm>
          <a:prstGeom prst="rect">
            <a:avLst/>
          </a:prstGeom>
          <a:noFill/>
        </p:spPr>
        <p:txBody>
          <a:bodyPr wrap="none" rtlCol="0">
            <a:spAutoFit/>
          </a:bodyPr>
          <a:lstStyle/>
          <a:p>
            <a:r>
              <a:rPr lang="en-US" altLang="zh-CN" sz="2800" dirty="0"/>
              <a:t>FIST [1]</a:t>
            </a:r>
            <a:endParaRPr lang="zh-CN" altLang="en-US" sz="2800" dirty="0"/>
          </a:p>
        </p:txBody>
      </p:sp>
      <p:pic>
        <p:nvPicPr>
          <p:cNvPr id="4" name="FIST">
            <a:hlinkClick r:id="" action="ppaction://media"/>
            <a:extLst>
              <a:ext uri="{FF2B5EF4-FFF2-40B4-BE49-F238E27FC236}">
                <a16:creationId xmlns:a16="http://schemas.microsoft.com/office/drawing/2014/main" id="{4D323AC0-8CB0-FD5E-8C9E-C55E8EB82B48}"/>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6295652" y="3524989"/>
            <a:ext cx="1564448" cy="1670519"/>
          </a:xfrm>
          <a:prstGeom prst="rect">
            <a:avLst/>
          </a:prstGeom>
        </p:spPr>
      </p:pic>
      <p:sp>
        <p:nvSpPr>
          <p:cNvPr id="11" name="文本框 10">
            <a:extLst>
              <a:ext uri="{FF2B5EF4-FFF2-40B4-BE49-F238E27FC236}">
                <a16:creationId xmlns:a16="http://schemas.microsoft.com/office/drawing/2014/main" id="{DD75D3A2-B073-2EAF-8522-5D6BEE2F2439}"/>
              </a:ext>
            </a:extLst>
          </p:cNvPr>
          <p:cNvSpPr txBox="1"/>
          <p:nvPr/>
        </p:nvSpPr>
        <p:spPr>
          <a:xfrm>
            <a:off x="585006" y="5169518"/>
            <a:ext cx="1191352" cy="954107"/>
          </a:xfrm>
          <a:prstGeom prst="rect">
            <a:avLst/>
          </a:prstGeom>
          <a:noFill/>
        </p:spPr>
        <p:txBody>
          <a:bodyPr wrap="none" rtlCol="0">
            <a:spAutoFit/>
          </a:bodyPr>
          <a:lstStyle/>
          <a:p>
            <a:pPr algn="ctr"/>
            <a:r>
              <a:rPr lang="en-US" altLang="zh-CN" sz="2800" b="1" dirty="0"/>
              <a:t>CEIP </a:t>
            </a:r>
          </a:p>
          <a:p>
            <a:pPr algn="ctr"/>
            <a:r>
              <a:rPr lang="en-US" altLang="zh-CN" sz="2800" b="1" dirty="0"/>
              <a:t>(Ours)</a:t>
            </a:r>
            <a:endParaRPr lang="zh-CN" altLang="en-US" sz="2800" b="1" dirty="0"/>
          </a:p>
        </p:txBody>
      </p:sp>
      <p:pic>
        <p:nvPicPr>
          <p:cNvPr id="5" name="ours-TS-EX-forward">
            <a:hlinkClick r:id="" action="ppaction://media"/>
            <a:extLst>
              <a:ext uri="{FF2B5EF4-FFF2-40B4-BE49-F238E27FC236}">
                <a16:creationId xmlns:a16="http://schemas.microsoft.com/office/drawing/2014/main" id="{72BCE5CD-5164-9A9E-D478-BEEA511930A2}"/>
              </a:ext>
            </a:extLst>
          </p:cNvPr>
          <p:cNvPicPr>
            <a:picLocks noChangeAspect="1"/>
          </p:cNvPicPr>
          <p:nvPr>
            <a:videoFile r:link="rId4"/>
            <p:extLst>
              <p:ext uri="{DAA4B4D4-6D71-4841-9C94-3DE7FCFB9230}">
                <p14:media xmlns:p14="http://schemas.microsoft.com/office/powerpoint/2010/main" r:embed="rId3"/>
              </p:ext>
            </p:extLst>
          </p:nvPr>
        </p:nvPicPr>
        <p:blipFill>
          <a:blip r:embed="rId17"/>
          <a:stretch>
            <a:fillRect/>
          </a:stretch>
        </p:blipFill>
        <p:spPr>
          <a:xfrm>
            <a:off x="400412" y="3524989"/>
            <a:ext cx="1560541" cy="1666347"/>
          </a:xfrm>
          <a:prstGeom prst="rect">
            <a:avLst/>
          </a:prstGeom>
        </p:spPr>
      </p:pic>
      <p:sp>
        <p:nvSpPr>
          <p:cNvPr id="15" name="文本框 14">
            <a:extLst>
              <a:ext uri="{FF2B5EF4-FFF2-40B4-BE49-F238E27FC236}">
                <a16:creationId xmlns:a16="http://schemas.microsoft.com/office/drawing/2014/main" id="{668843E5-93A3-020B-2FA9-68E0FEABEF59}"/>
              </a:ext>
            </a:extLst>
          </p:cNvPr>
          <p:cNvSpPr txBox="1"/>
          <p:nvPr/>
        </p:nvSpPr>
        <p:spPr>
          <a:xfrm>
            <a:off x="10230523" y="5169518"/>
            <a:ext cx="1556836" cy="523220"/>
          </a:xfrm>
          <a:prstGeom prst="rect">
            <a:avLst/>
          </a:prstGeom>
          <a:noFill/>
        </p:spPr>
        <p:txBody>
          <a:bodyPr wrap="none" rtlCol="0">
            <a:spAutoFit/>
          </a:bodyPr>
          <a:lstStyle/>
          <a:p>
            <a:r>
              <a:rPr lang="en-US" altLang="zh-CN" sz="2800" dirty="0" err="1"/>
              <a:t>SKiLD</a:t>
            </a:r>
            <a:r>
              <a:rPr lang="en-US" altLang="zh-CN" sz="2800" dirty="0"/>
              <a:t> [3]</a:t>
            </a:r>
            <a:endParaRPr lang="zh-CN" altLang="en-US" sz="2800" dirty="0"/>
          </a:p>
        </p:txBody>
      </p:sp>
      <p:pic>
        <p:nvPicPr>
          <p:cNvPr id="8" name="SKiLD">
            <a:hlinkClick r:id="" action="ppaction://media"/>
            <a:extLst>
              <a:ext uri="{FF2B5EF4-FFF2-40B4-BE49-F238E27FC236}">
                <a16:creationId xmlns:a16="http://schemas.microsoft.com/office/drawing/2014/main" id="{58EE9278-D7C3-255C-3CDD-8FFA8D1BECAA}"/>
              </a:ext>
            </a:extLst>
          </p:cNvPr>
          <p:cNvPicPr>
            <a:picLocks noChangeAspect="1"/>
          </p:cNvPicPr>
          <p:nvPr>
            <a:videoFile r:link="rId6"/>
            <p:extLst>
              <p:ext uri="{DAA4B4D4-6D71-4841-9C94-3DE7FCFB9230}">
                <p14:media xmlns:p14="http://schemas.microsoft.com/office/powerpoint/2010/main" r:embed="rId5"/>
              </p:ext>
            </p:extLst>
          </p:nvPr>
        </p:nvPicPr>
        <p:blipFill>
          <a:blip r:embed="rId18"/>
          <a:stretch>
            <a:fillRect/>
          </a:stretch>
        </p:blipFill>
        <p:spPr>
          <a:xfrm>
            <a:off x="10226717" y="3524989"/>
            <a:ext cx="1564448" cy="1670520"/>
          </a:xfrm>
          <a:prstGeom prst="rect">
            <a:avLst/>
          </a:prstGeom>
        </p:spPr>
      </p:pic>
      <p:sp>
        <p:nvSpPr>
          <p:cNvPr id="13" name="文本框 12">
            <a:extLst>
              <a:ext uri="{FF2B5EF4-FFF2-40B4-BE49-F238E27FC236}">
                <a16:creationId xmlns:a16="http://schemas.microsoft.com/office/drawing/2014/main" id="{3633FA15-89A5-2A7A-EE65-E096F54913FD}"/>
              </a:ext>
            </a:extLst>
          </p:cNvPr>
          <p:cNvSpPr txBox="1"/>
          <p:nvPr/>
        </p:nvSpPr>
        <p:spPr>
          <a:xfrm>
            <a:off x="8052904" y="5169518"/>
            <a:ext cx="1980029" cy="523220"/>
          </a:xfrm>
          <a:prstGeom prst="rect">
            <a:avLst/>
          </a:prstGeom>
          <a:noFill/>
        </p:spPr>
        <p:txBody>
          <a:bodyPr wrap="none" rtlCol="0">
            <a:spAutoFit/>
          </a:bodyPr>
          <a:lstStyle/>
          <a:p>
            <a:r>
              <a:rPr lang="en-US" altLang="zh-CN" sz="2800" dirty="0"/>
              <a:t>PARROT [2]</a:t>
            </a:r>
            <a:endParaRPr lang="zh-CN" altLang="en-US" sz="2800" dirty="0"/>
          </a:p>
        </p:txBody>
      </p:sp>
      <p:pic>
        <p:nvPicPr>
          <p:cNvPr id="10" name="PARROT-TS">
            <a:hlinkClick r:id="" action="ppaction://media"/>
            <a:extLst>
              <a:ext uri="{FF2B5EF4-FFF2-40B4-BE49-F238E27FC236}">
                <a16:creationId xmlns:a16="http://schemas.microsoft.com/office/drawing/2014/main" id="{FE96334F-77D0-9664-D221-E9D33BF2ABF1}"/>
              </a:ext>
            </a:extLst>
          </p:cNvPr>
          <p:cNvPicPr>
            <a:picLocks noChangeAspect="1"/>
          </p:cNvPicPr>
          <p:nvPr>
            <a:videoFile r:link="rId8"/>
            <p:extLst>
              <p:ext uri="{DAA4B4D4-6D71-4841-9C94-3DE7FCFB9230}">
                <p14:media xmlns:p14="http://schemas.microsoft.com/office/powerpoint/2010/main" r:embed="rId7"/>
              </p:ext>
            </p:extLst>
          </p:nvPr>
        </p:nvPicPr>
        <p:blipFill>
          <a:blip r:embed="rId19"/>
          <a:stretch>
            <a:fillRect/>
          </a:stretch>
        </p:blipFill>
        <p:spPr>
          <a:xfrm>
            <a:off x="8264146" y="3524989"/>
            <a:ext cx="1564448" cy="1670519"/>
          </a:xfrm>
          <a:prstGeom prst="rect">
            <a:avLst/>
          </a:prstGeom>
        </p:spPr>
      </p:pic>
      <p:sp>
        <p:nvSpPr>
          <p:cNvPr id="7" name="文本框 6">
            <a:extLst>
              <a:ext uri="{FF2B5EF4-FFF2-40B4-BE49-F238E27FC236}">
                <a16:creationId xmlns:a16="http://schemas.microsoft.com/office/drawing/2014/main" id="{71CD1D42-BCF5-CCF0-16FA-B4DD838D6A40}"/>
              </a:ext>
            </a:extLst>
          </p:cNvPr>
          <p:cNvSpPr txBox="1"/>
          <p:nvPr/>
        </p:nvSpPr>
        <p:spPr>
          <a:xfrm>
            <a:off x="2121624" y="5169518"/>
            <a:ext cx="2048017" cy="954107"/>
          </a:xfrm>
          <a:prstGeom prst="rect">
            <a:avLst/>
          </a:prstGeom>
          <a:noFill/>
        </p:spPr>
        <p:txBody>
          <a:bodyPr wrap="square" rtlCol="0">
            <a:spAutoFit/>
          </a:bodyPr>
          <a:lstStyle/>
          <a:p>
            <a:pPr algn="ctr"/>
            <a:r>
              <a:rPr lang="en-US" altLang="zh-CN" sz="2800" dirty="0"/>
              <a:t>CEIP </a:t>
            </a:r>
          </a:p>
          <a:p>
            <a:pPr algn="ctr"/>
            <a:r>
              <a:rPr lang="en-US" altLang="zh-CN" sz="2800" dirty="0"/>
              <a:t>(</a:t>
            </a:r>
            <a:r>
              <a:rPr lang="en-US" altLang="zh-CN" sz="2800" dirty="0">
                <a:solidFill>
                  <a:schemeClr val="accent2">
                    <a:lumMod val="75000"/>
                  </a:schemeClr>
                </a:solidFill>
              </a:rPr>
              <a:t>Single flow</a:t>
            </a:r>
            <a:r>
              <a:rPr lang="en-US" altLang="zh-CN" sz="2800" dirty="0"/>
              <a:t>)</a:t>
            </a:r>
            <a:endParaRPr lang="zh-CN" altLang="en-US" sz="2800" dirty="0"/>
          </a:p>
        </p:txBody>
      </p:sp>
      <p:pic>
        <p:nvPicPr>
          <p:cNvPr id="6" name="PARROT-TS-EX-forward">
            <a:hlinkClick r:id="" action="ppaction://media"/>
            <a:extLst>
              <a:ext uri="{FF2B5EF4-FFF2-40B4-BE49-F238E27FC236}">
                <a16:creationId xmlns:a16="http://schemas.microsoft.com/office/drawing/2014/main" id="{8C63252B-8056-8C93-2C86-6EC8C98F5969}"/>
              </a:ext>
            </a:extLst>
          </p:cNvPr>
          <p:cNvPicPr>
            <a:picLocks noChangeAspect="1"/>
          </p:cNvPicPr>
          <p:nvPr>
            <a:videoFile r:link="rId10"/>
            <p:extLst>
              <p:ext uri="{DAA4B4D4-6D71-4841-9C94-3DE7FCFB9230}">
                <p14:media xmlns:p14="http://schemas.microsoft.com/office/powerpoint/2010/main" r:embed="rId9"/>
              </p:ext>
            </p:extLst>
          </p:nvPr>
        </p:nvPicPr>
        <p:blipFill>
          <a:blip r:embed="rId20"/>
          <a:stretch>
            <a:fillRect/>
          </a:stretch>
        </p:blipFill>
        <p:spPr>
          <a:xfrm>
            <a:off x="2363409" y="3524989"/>
            <a:ext cx="1564447" cy="1670517"/>
          </a:xfrm>
          <a:prstGeom prst="rect">
            <a:avLst/>
          </a:prstGeom>
        </p:spPr>
      </p:pic>
      <p:sp>
        <p:nvSpPr>
          <p:cNvPr id="30" name="文本框 29">
            <a:extLst>
              <a:ext uri="{FF2B5EF4-FFF2-40B4-BE49-F238E27FC236}">
                <a16:creationId xmlns:a16="http://schemas.microsoft.com/office/drawing/2014/main" id="{4AC0F56C-669B-14B8-AF98-1275D92DB176}"/>
              </a:ext>
            </a:extLst>
          </p:cNvPr>
          <p:cNvSpPr txBox="1"/>
          <p:nvPr/>
        </p:nvSpPr>
        <p:spPr>
          <a:xfrm>
            <a:off x="4268326" y="5169518"/>
            <a:ext cx="1683608" cy="954107"/>
          </a:xfrm>
          <a:prstGeom prst="rect">
            <a:avLst/>
          </a:prstGeom>
          <a:noFill/>
        </p:spPr>
        <p:txBody>
          <a:bodyPr wrap="square" rtlCol="0">
            <a:spAutoFit/>
          </a:bodyPr>
          <a:lstStyle/>
          <a:p>
            <a:pPr algn="ctr"/>
            <a:r>
              <a:rPr lang="en-US" altLang="zh-CN" sz="2800" dirty="0"/>
              <a:t>CEIP </a:t>
            </a:r>
          </a:p>
          <a:p>
            <a:pPr algn="ctr"/>
            <a:r>
              <a:rPr lang="en-US" altLang="zh-CN" sz="2800" dirty="0"/>
              <a:t>(No </a:t>
            </a:r>
            <a:r>
              <a:rPr lang="en-US" altLang="zh-CN" sz="2800" dirty="0">
                <a:solidFill>
                  <a:srgbClr val="0070C0"/>
                </a:solidFill>
              </a:rPr>
              <a:t>exp.</a:t>
            </a:r>
            <a:r>
              <a:rPr lang="en-US" altLang="zh-CN" sz="2800" dirty="0"/>
              <a:t>)</a:t>
            </a:r>
            <a:endParaRPr lang="zh-CN" altLang="en-US" sz="2800" dirty="0"/>
          </a:p>
        </p:txBody>
      </p:sp>
      <p:pic>
        <p:nvPicPr>
          <p:cNvPr id="29" name="eval_350stp_60nepoch_ours_decoupled_modelseed1000009_seed119_1_PPO">
            <a:hlinkClick r:id="" action="ppaction://media"/>
            <a:extLst>
              <a:ext uri="{FF2B5EF4-FFF2-40B4-BE49-F238E27FC236}">
                <a16:creationId xmlns:a16="http://schemas.microsoft.com/office/drawing/2014/main" id="{135032EE-4F5C-8605-64DE-FE3B63B1FEE5}"/>
              </a:ext>
            </a:extLst>
          </p:cNvPr>
          <p:cNvPicPr>
            <a:picLocks noChangeAspect="1"/>
          </p:cNvPicPr>
          <p:nvPr>
            <a:videoFile r:link="rId12"/>
            <p:extLst>
              <p:ext uri="{DAA4B4D4-6D71-4841-9C94-3DE7FCFB9230}">
                <p14:media xmlns:p14="http://schemas.microsoft.com/office/powerpoint/2010/main" r:embed="rId11"/>
              </p:ext>
            </p:extLst>
          </p:nvPr>
        </p:nvPicPr>
        <p:blipFill>
          <a:blip r:embed="rId21"/>
          <a:stretch>
            <a:fillRect/>
          </a:stretch>
        </p:blipFill>
        <p:spPr>
          <a:xfrm>
            <a:off x="4322633" y="3524989"/>
            <a:ext cx="1574995" cy="1670518"/>
          </a:xfrm>
          <a:prstGeom prst="rect">
            <a:avLst/>
          </a:prstGeom>
        </p:spPr>
      </p:pic>
      <p:sp>
        <p:nvSpPr>
          <p:cNvPr id="17" name="灯片编号占位符 3">
            <a:extLst>
              <a:ext uri="{FF2B5EF4-FFF2-40B4-BE49-F238E27FC236}">
                <a16:creationId xmlns:a16="http://schemas.microsoft.com/office/drawing/2014/main" id="{F49D8A82-AD74-855E-848D-75C55B8264CD}"/>
              </a:ext>
            </a:extLst>
          </p:cNvPr>
          <p:cNvSpPr>
            <a:spLocks noGrp="1"/>
          </p:cNvSpPr>
          <p:nvPr>
            <p:ph type="sldNum" sz="quarter" idx="12"/>
          </p:nvPr>
        </p:nvSpPr>
        <p:spPr>
          <a:xfrm>
            <a:off x="9448800" y="6492875"/>
            <a:ext cx="2743200" cy="365125"/>
          </a:xfrm>
        </p:spPr>
        <p:txBody>
          <a:bodyPr/>
          <a:lstStyle/>
          <a:p>
            <a:fld id="{EF0D5A57-0411-4EAF-B6FA-4CB96C2F7B7A}" type="slidenum">
              <a:rPr lang="zh-CN" altLang="en-US" smtClean="0"/>
              <a:t>6</a:t>
            </a:fld>
            <a:endParaRPr lang="zh-CN" altLang="en-US" dirty="0"/>
          </a:p>
        </p:txBody>
      </p:sp>
      <p:pic>
        <p:nvPicPr>
          <p:cNvPr id="25" name="SKiLD">
            <a:hlinkClick r:id="" action="ppaction://media"/>
            <a:extLst>
              <a:ext uri="{FF2B5EF4-FFF2-40B4-BE49-F238E27FC236}">
                <a16:creationId xmlns:a16="http://schemas.microsoft.com/office/drawing/2014/main" id="{B0DEA423-5144-882F-579D-87411E346AB1}"/>
              </a:ext>
            </a:extLst>
          </p:cNvPr>
          <p:cNvPicPr>
            <a:picLocks noChangeAspect="1"/>
          </p:cNvPicPr>
          <p:nvPr>
            <a:videoFile r:link="rId13"/>
            <p:extLst>
              <p:ext uri="{DAA4B4D4-6D71-4841-9C94-3DE7FCFB9230}">
                <p14:media xmlns:p14="http://schemas.microsoft.com/office/powerpoint/2010/main" r:embed="rId5">
                  <p14:trim end="3550"/>
                </p14:media>
              </p:ext>
            </p:extLst>
          </p:nvPr>
        </p:nvPicPr>
        <p:blipFill>
          <a:blip r:embed="rId18"/>
          <a:stretch>
            <a:fillRect/>
          </a:stretch>
        </p:blipFill>
        <p:spPr>
          <a:xfrm>
            <a:off x="10230584" y="3522902"/>
            <a:ext cx="1564448" cy="1670520"/>
          </a:xfrm>
          <a:prstGeom prst="rect">
            <a:avLst/>
          </a:prstGeom>
        </p:spPr>
      </p:pic>
      <p:sp>
        <p:nvSpPr>
          <p:cNvPr id="23" name="矩形 22">
            <a:extLst>
              <a:ext uri="{FF2B5EF4-FFF2-40B4-BE49-F238E27FC236}">
                <a16:creationId xmlns:a16="http://schemas.microsoft.com/office/drawing/2014/main" id="{A31D51F1-39C3-D08B-8428-0E420228E2FF}"/>
              </a:ext>
            </a:extLst>
          </p:cNvPr>
          <p:cNvSpPr/>
          <p:nvPr/>
        </p:nvSpPr>
        <p:spPr>
          <a:xfrm>
            <a:off x="351552" y="1705729"/>
            <a:ext cx="11676185" cy="2757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EABC7725-9B84-B252-8A3F-4BA7CC7EAA54}"/>
              </a:ext>
            </a:extLst>
          </p:cNvPr>
          <p:cNvSpPr/>
          <p:nvPr/>
        </p:nvSpPr>
        <p:spPr>
          <a:xfrm>
            <a:off x="282338" y="3061018"/>
            <a:ext cx="1796688" cy="41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Reward 0/8</a:t>
            </a:r>
            <a:endParaRPr lang="zh-CN" altLang="en-US" sz="2400" dirty="0">
              <a:solidFill>
                <a:schemeClr val="tx1"/>
              </a:solidFill>
            </a:endParaRPr>
          </a:p>
        </p:txBody>
      </p:sp>
      <p:sp>
        <p:nvSpPr>
          <p:cNvPr id="37" name="矩形 36">
            <a:extLst>
              <a:ext uri="{FF2B5EF4-FFF2-40B4-BE49-F238E27FC236}">
                <a16:creationId xmlns:a16="http://schemas.microsoft.com/office/drawing/2014/main" id="{9D34EDA4-8069-D9DC-D5F5-80394FA0E253}"/>
              </a:ext>
            </a:extLst>
          </p:cNvPr>
          <p:cNvSpPr/>
          <p:nvPr/>
        </p:nvSpPr>
        <p:spPr>
          <a:xfrm>
            <a:off x="282338" y="3061017"/>
            <a:ext cx="1796688" cy="41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Reward 1/8</a:t>
            </a:r>
            <a:endParaRPr lang="zh-CN" altLang="en-US" sz="2400" dirty="0">
              <a:solidFill>
                <a:schemeClr val="tx1"/>
              </a:solidFill>
            </a:endParaRPr>
          </a:p>
        </p:txBody>
      </p:sp>
      <p:sp>
        <p:nvSpPr>
          <p:cNvPr id="38" name="矩形 37">
            <a:extLst>
              <a:ext uri="{FF2B5EF4-FFF2-40B4-BE49-F238E27FC236}">
                <a16:creationId xmlns:a16="http://schemas.microsoft.com/office/drawing/2014/main" id="{7A7162E8-09B7-E0CB-7530-EBF68C583E28}"/>
              </a:ext>
            </a:extLst>
          </p:cNvPr>
          <p:cNvSpPr/>
          <p:nvPr/>
        </p:nvSpPr>
        <p:spPr>
          <a:xfrm>
            <a:off x="282338" y="3061017"/>
            <a:ext cx="1796688" cy="41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Reward 2/8</a:t>
            </a:r>
            <a:endParaRPr lang="zh-CN" altLang="en-US" sz="2400" dirty="0">
              <a:solidFill>
                <a:schemeClr val="tx1"/>
              </a:solidFill>
            </a:endParaRPr>
          </a:p>
        </p:txBody>
      </p:sp>
      <p:sp>
        <p:nvSpPr>
          <p:cNvPr id="39" name="矩形 38">
            <a:extLst>
              <a:ext uri="{FF2B5EF4-FFF2-40B4-BE49-F238E27FC236}">
                <a16:creationId xmlns:a16="http://schemas.microsoft.com/office/drawing/2014/main" id="{A7CE42D6-8FC4-36DB-83F8-AA378D4B71D8}"/>
              </a:ext>
            </a:extLst>
          </p:cNvPr>
          <p:cNvSpPr/>
          <p:nvPr/>
        </p:nvSpPr>
        <p:spPr>
          <a:xfrm>
            <a:off x="282338" y="3061017"/>
            <a:ext cx="1796688" cy="41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Reward 3/8</a:t>
            </a:r>
            <a:endParaRPr lang="zh-CN" altLang="en-US" sz="2400" dirty="0">
              <a:solidFill>
                <a:schemeClr val="tx1"/>
              </a:solidFill>
            </a:endParaRPr>
          </a:p>
        </p:txBody>
      </p:sp>
      <p:sp>
        <p:nvSpPr>
          <p:cNvPr id="40" name="矩形 39">
            <a:extLst>
              <a:ext uri="{FF2B5EF4-FFF2-40B4-BE49-F238E27FC236}">
                <a16:creationId xmlns:a16="http://schemas.microsoft.com/office/drawing/2014/main" id="{C6E8A91F-4D76-913D-A96B-37048E62EE0C}"/>
              </a:ext>
            </a:extLst>
          </p:cNvPr>
          <p:cNvSpPr/>
          <p:nvPr/>
        </p:nvSpPr>
        <p:spPr>
          <a:xfrm>
            <a:off x="282338" y="3061017"/>
            <a:ext cx="1796688" cy="41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Reward 4/8</a:t>
            </a:r>
            <a:endParaRPr lang="zh-CN" altLang="en-US" sz="2400" dirty="0">
              <a:solidFill>
                <a:schemeClr val="tx1"/>
              </a:solidFill>
            </a:endParaRPr>
          </a:p>
        </p:txBody>
      </p:sp>
      <p:sp>
        <p:nvSpPr>
          <p:cNvPr id="41" name="矩形 40">
            <a:extLst>
              <a:ext uri="{FF2B5EF4-FFF2-40B4-BE49-F238E27FC236}">
                <a16:creationId xmlns:a16="http://schemas.microsoft.com/office/drawing/2014/main" id="{58E1CD25-59F8-5646-5D81-BAE3C2FBC907}"/>
              </a:ext>
            </a:extLst>
          </p:cNvPr>
          <p:cNvSpPr/>
          <p:nvPr/>
        </p:nvSpPr>
        <p:spPr>
          <a:xfrm>
            <a:off x="282338" y="3061017"/>
            <a:ext cx="1796688" cy="41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Reward 5/8</a:t>
            </a:r>
            <a:endParaRPr lang="zh-CN" altLang="en-US" sz="2400" dirty="0">
              <a:solidFill>
                <a:schemeClr val="tx1"/>
              </a:solidFill>
            </a:endParaRPr>
          </a:p>
        </p:txBody>
      </p:sp>
      <p:sp>
        <p:nvSpPr>
          <p:cNvPr id="42" name="矩形 41">
            <a:extLst>
              <a:ext uri="{FF2B5EF4-FFF2-40B4-BE49-F238E27FC236}">
                <a16:creationId xmlns:a16="http://schemas.microsoft.com/office/drawing/2014/main" id="{041F4DF0-8FF4-A919-C180-88E9DD1E6C5B}"/>
              </a:ext>
            </a:extLst>
          </p:cNvPr>
          <p:cNvSpPr/>
          <p:nvPr/>
        </p:nvSpPr>
        <p:spPr>
          <a:xfrm>
            <a:off x="282338" y="3058411"/>
            <a:ext cx="1796688" cy="41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Reward 6/8</a:t>
            </a:r>
            <a:endParaRPr lang="zh-CN" altLang="en-US" sz="2400" dirty="0">
              <a:solidFill>
                <a:schemeClr val="tx1"/>
              </a:solidFill>
            </a:endParaRPr>
          </a:p>
        </p:txBody>
      </p:sp>
      <p:sp>
        <p:nvSpPr>
          <p:cNvPr id="43" name="矩形 42">
            <a:extLst>
              <a:ext uri="{FF2B5EF4-FFF2-40B4-BE49-F238E27FC236}">
                <a16:creationId xmlns:a16="http://schemas.microsoft.com/office/drawing/2014/main" id="{E537256B-0959-C6E7-FD17-10B33DF5A3B7}"/>
              </a:ext>
            </a:extLst>
          </p:cNvPr>
          <p:cNvSpPr/>
          <p:nvPr/>
        </p:nvSpPr>
        <p:spPr>
          <a:xfrm>
            <a:off x="282338" y="3062749"/>
            <a:ext cx="1796688" cy="41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Reward 7/8</a:t>
            </a:r>
            <a:endParaRPr lang="zh-CN" altLang="en-US" sz="2400" dirty="0">
              <a:solidFill>
                <a:schemeClr val="tx1"/>
              </a:solidFill>
            </a:endParaRPr>
          </a:p>
        </p:txBody>
      </p:sp>
      <p:sp>
        <p:nvSpPr>
          <p:cNvPr id="44" name="矩形 43">
            <a:extLst>
              <a:ext uri="{FF2B5EF4-FFF2-40B4-BE49-F238E27FC236}">
                <a16:creationId xmlns:a16="http://schemas.microsoft.com/office/drawing/2014/main" id="{8D03F8F6-1EAB-FCEE-C82F-62F7BFAC262D}"/>
              </a:ext>
            </a:extLst>
          </p:cNvPr>
          <p:cNvSpPr/>
          <p:nvPr/>
        </p:nvSpPr>
        <p:spPr>
          <a:xfrm>
            <a:off x="2247288" y="3062749"/>
            <a:ext cx="1796688" cy="41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Reward 0/8</a:t>
            </a:r>
            <a:endParaRPr lang="zh-CN" altLang="en-US" sz="2400" dirty="0">
              <a:solidFill>
                <a:schemeClr val="tx1"/>
              </a:solidFill>
            </a:endParaRPr>
          </a:p>
        </p:txBody>
      </p:sp>
      <p:sp>
        <p:nvSpPr>
          <p:cNvPr id="45" name="矩形 44">
            <a:extLst>
              <a:ext uri="{FF2B5EF4-FFF2-40B4-BE49-F238E27FC236}">
                <a16:creationId xmlns:a16="http://schemas.microsoft.com/office/drawing/2014/main" id="{C344D7FE-D0E2-C5F0-E097-A90D640E03E4}"/>
              </a:ext>
            </a:extLst>
          </p:cNvPr>
          <p:cNvSpPr/>
          <p:nvPr/>
        </p:nvSpPr>
        <p:spPr>
          <a:xfrm>
            <a:off x="2247288" y="3058411"/>
            <a:ext cx="1796688" cy="41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Reward 1/8</a:t>
            </a:r>
            <a:endParaRPr lang="zh-CN" altLang="en-US" sz="2400" dirty="0">
              <a:solidFill>
                <a:schemeClr val="tx1"/>
              </a:solidFill>
            </a:endParaRPr>
          </a:p>
        </p:txBody>
      </p:sp>
      <p:sp>
        <p:nvSpPr>
          <p:cNvPr id="46" name="矩形 45">
            <a:extLst>
              <a:ext uri="{FF2B5EF4-FFF2-40B4-BE49-F238E27FC236}">
                <a16:creationId xmlns:a16="http://schemas.microsoft.com/office/drawing/2014/main" id="{15F821F5-4A10-C757-B020-0DF1227FAA2C}"/>
              </a:ext>
            </a:extLst>
          </p:cNvPr>
          <p:cNvSpPr/>
          <p:nvPr/>
        </p:nvSpPr>
        <p:spPr>
          <a:xfrm>
            <a:off x="2247288" y="3058411"/>
            <a:ext cx="1796688" cy="41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Reward 2/8</a:t>
            </a:r>
            <a:endParaRPr lang="zh-CN" altLang="en-US" sz="2400" dirty="0">
              <a:solidFill>
                <a:schemeClr val="tx1"/>
              </a:solidFill>
            </a:endParaRPr>
          </a:p>
        </p:txBody>
      </p:sp>
      <p:sp>
        <p:nvSpPr>
          <p:cNvPr id="47" name="矩形 46">
            <a:extLst>
              <a:ext uri="{FF2B5EF4-FFF2-40B4-BE49-F238E27FC236}">
                <a16:creationId xmlns:a16="http://schemas.microsoft.com/office/drawing/2014/main" id="{7DE64E5D-3DFD-B94C-C7CB-3C6C2DB3E2DB}"/>
              </a:ext>
            </a:extLst>
          </p:cNvPr>
          <p:cNvSpPr/>
          <p:nvPr/>
        </p:nvSpPr>
        <p:spPr>
          <a:xfrm>
            <a:off x="2247288" y="3054073"/>
            <a:ext cx="1796688" cy="41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Reward 3/8</a:t>
            </a:r>
            <a:endParaRPr lang="zh-CN" altLang="en-US" sz="2400" dirty="0">
              <a:solidFill>
                <a:schemeClr val="tx1"/>
              </a:solidFill>
            </a:endParaRPr>
          </a:p>
        </p:txBody>
      </p:sp>
      <p:sp>
        <p:nvSpPr>
          <p:cNvPr id="48" name="矩形 47">
            <a:extLst>
              <a:ext uri="{FF2B5EF4-FFF2-40B4-BE49-F238E27FC236}">
                <a16:creationId xmlns:a16="http://schemas.microsoft.com/office/drawing/2014/main" id="{7EBC7E50-B4C0-E9D1-7995-9C7C8D9EDC09}"/>
              </a:ext>
            </a:extLst>
          </p:cNvPr>
          <p:cNvSpPr/>
          <p:nvPr/>
        </p:nvSpPr>
        <p:spPr>
          <a:xfrm>
            <a:off x="2247288" y="3062644"/>
            <a:ext cx="1796688" cy="41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Reward 4/8</a:t>
            </a:r>
            <a:endParaRPr lang="zh-CN" altLang="en-US" sz="2400" dirty="0">
              <a:solidFill>
                <a:schemeClr val="tx1"/>
              </a:solidFill>
            </a:endParaRPr>
          </a:p>
        </p:txBody>
      </p:sp>
      <p:sp>
        <p:nvSpPr>
          <p:cNvPr id="49" name="矩形 48">
            <a:extLst>
              <a:ext uri="{FF2B5EF4-FFF2-40B4-BE49-F238E27FC236}">
                <a16:creationId xmlns:a16="http://schemas.microsoft.com/office/drawing/2014/main" id="{56D13CD5-D8E3-46EF-DF1B-2FF00512BC44}"/>
              </a:ext>
            </a:extLst>
          </p:cNvPr>
          <p:cNvSpPr/>
          <p:nvPr/>
        </p:nvSpPr>
        <p:spPr>
          <a:xfrm>
            <a:off x="4211786" y="3062539"/>
            <a:ext cx="1796688" cy="41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Reward 0/8</a:t>
            </a:r>
            <a:endParaRPr lang="zh-CN" altLang="en-US" sz="2400" dirty="0">
              <a:solidFill>
                <a:schemeClr val="tx1"/>
              </a:solidFill>
            </a:endParaRPr>
          </a:p>
        </p:txBody>
      </p:sp>
      <p:sp>
        <p:nvSpPr>
          <p:cNvPr id="50" name="矩形 49">
            <a:extLst>
              <a:ext uri="{FF2B5EF4-FFF2-40B4-BE49-F238E27FC236}">
                <a16:creationId xmlns:a16="http://schemas.microsoft.com/office/drawing/2014/main" id="{72FB1D66-28AA-5B42-8EB7-2E83FC81FE4C}"/>
              </a:ext>
            </a:extLst>
          </p:cNvPr>
          <p:cNvSpPr/>
          <p:nvPr/>
        </p:nvSpPr>
        <p:spPr>
          <a:xfrm>
            <a:off x="4211786" y="3058305"/>
            <a:ext cx="1796688" cy="41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Reward 1/8</a:t>
            </a:r>
            <a:endParaRPr lang="zh-CN" altLang="en-US" sz="2400" dirty="0">
              <a:solidFill>
                <a:schemeClr val="tx1"/>
              </a:solidFill>
            </a:endParaRPr>
          </a:p>
        </p:txBody>
      </p:sp>
      <p:sp>
        <p:nvSpPr>
          <p:cNvPr id="51" name="矩形 50">
            <a:extLst>
              <a:ext uri="{FF2B5EF4-FFF2-40B4-BE49-F238E27FC236}">
                <a16:creationId xmlns:a16="http://schemas.microsoft.com/office/drawing/2014/main" id="{970F042D-48BC-8588-8ED4-2DE1A4C093AB}"/>
              </a:ext>
            </a:extLst>
          </p:cNvPr>
          <p:cNvSpPr/>
          <p:nvPr/>
        </p:nvSpPr>
        <p:spPr>
          <a:xfrm>
            <a:off x="4211786" y="3061017"/>
            <a:ext cx="1796688" cy="41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Reward 2/8</a:t>
            </a:r>
            <a:endParaRPr lang="zh-CN" altLang="en-US" sz="2400" dirty="0">
              <a:solidFill>
                <a:schemeClr val="tx1"/>
              </a:solidFill>
            </a:endParaRPr>
          </a:p>
        </p:txBody>
      </p:sp>
      <p:sp>
        <p:nvSpPr>
          <p:cNvPr id="53" name="矩形 52">
            <a:extLst>
              <a:ext uri="{FF2B5EF4-FFF2-40B4-BE49-F238E27FC236}">
                <a16:creationId xmlns:a16="http://schemas.microsoft.com/office/drawing/2014/main" id="{3A21FFA5-C633-C595-FC58-CA6F0891FBC8}"/>
              </a:ext>
            </a:extLst>
          </p:cNvPr>
          <p:cNvSpPr/>
          <p:nvPr/>
        </p:nvSpPr>
        <p:spPr>
          <a:xfrm>
            <a:off x="6176284" y="3061017"/>
            <a:ext cx="1796688" cy="41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Reward 0/8</a:t>
            </a:r>
            <a:endParaRPr lang="zh-CN" altLang="en-US" sz="2400" dirty="0">
              <a:solidFill>
                <a:schemeClr val="tx1"/>
              </a:solidFill>
            </a:endParaRPr>
          </a:p>
        </p:txBody>
      </p:sp>
      <p:sp>
        <p:nvSpPr>
          <p:cNvPr id="54" name="矩形 53">
            <a:extLst>
              <a:ext uri="{FF2B5EF4-FFF2-40B4-BE49-F238E27FC236}">
                <a16:creationId xmlns:a16="http://schemas.microsoft.com/office/drawing/2014/main" id="{19AB71F2-0783-2873-24F6-70428A4EEEA5}"/>
              </a:ext>
            </a:extLst>
          </p:cNvPr>
          <p:cNvSpPr/>
          <p:nvPr/>
        </p:nvSpPr>
        <p:spPr>
          <a:xfrm>
            <a:off x="6175212" y="3054072"/>
            <a:ext cx="1796688" cy="41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Reward 1/8</a:t>
            </a:r>
            <a:endParaRPr lang="zh-CN" altLang="en-US" sz="2400" dirty="0">
              <a:solidFill>
                <a:schemeClr val="tx1"/>
              </a:solidFill>
            </a:endParaRPr>
          </a:p>
        </p:txBody>
      </p:sp>
      <p:sp>
        <p:nvSpPr>
          <p:cNvPr id="55" name="矩形 54">
            <a:extLst>
              <a:ext uri="{FF2B5EF4-FFF2-40B4-BE49-F238E27FC236}">
                <a16:creationId xmlns:a16="http://schemas.microsoft.com/office/drawing/2014/main" id="{B64E2DDA-8897-A3D9-ED2E-6ED05A352167}"/>
              </a:ext>
            </a:extLst>
          </p:cNvPr>
          <p:cNvSpPr/>
          <p:nvPr/>
        </p:nvSpPr>
        <p:spPr>
          <a:xfrm>
            <a:off x="6175212" y="3059661"/>
            <a:ext cx="1796688" cy="41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Reward 2/8</a:t>
            </a:r>
            <a:endParaRPr lang="zh-CN" altLang="en-US" sz="2400" dirty="0">
              <a:solidFill>
                <a:schemeClr val="tx1"/>
              </a:solidFill>
            </a:endParaRPr>
          </a:p>
        </p:txBody>
      </p:sp>
      <p:sp>
        <p:nvSpPr>
          <p:cNvPr id="56" name="矩形 55">
            <a:extLst>
              <a:ext uri="{FF2B5EF4-FFF2-40B4-BE49-F238E27FC236}">
                <a16:creationId xmlns:a16="http://schemas.microsoft.com/office/drawing/2014/main" id="{22AD9775-5A24-6E40-89C5-403162B1E17F}"/>
              </a:ext>
            </a:extLst>
          </p:cNvPr>
          <p:cNvSpPr/>
          <p:nvPr/>
        </p:nvSpPr>
        <p:spPr>
          <a:xfrm>
            <a:off x="8148026" y="3059661"/>
            <a:ext cx="1796688" cy="41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Reward 0/8</a:t>
            </a:r>
            <a:endParaRPr lang="zh-CN" altLang="en-US" sz="2400" dirty="0">
              <a:solidFill>
                <a:schemeClr val="tx1"/>
              </a:solidFill>
            </a:endParaRPr>
          </a:p>
        </p:txBody>
      </p:sp>
      <p:sp>
        <p:nvSpPr>
          <p:cNvPr id="57" name="矩形 56">
            <a:extLst>
              <a:ext uri="{FF2B5EF4-FFF2-40B4-BE49-F238E27FC236}">
                <a16:creationId xmlns:a16="http://schemas.microsoft.com/office/drawing/2014/main" id="{6BB356D1-EEAA-06EB-7E27-B9EAF7A4250B}"/>
              </a:ext>
            </a:extLst>
          </p:cNvPr>
          <p:cNvSpPr/>
          <p:nvPr/>
        </p:nvSpPr>
        <p:spPr>
          <a:xfrm>
            <a:off x="8148024" y="3054072"/>
            <a:ext cx="1796688" cy="41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Reward 1/8</a:t>
            </a:r>
            <a:endParaRPr lang="zh-CN" altLang="en-US" sz="2400" dirty="0">
              <a:solidFill>
                <a:schemeClr val="tx1"/>
              </a:solidFill>
            </a:endParaRPr>
          </a:p>
        </p:txBody>
      </p:sp>
      <p:sp>
        <p:nvSpPr>
          <p:cNvPr id="58" name="矩形 57">
            <a:extLst>
              <a:ext uri="{FF2B5EF4-FFF2-40B4-BE49-F238E27FC236}">
                <a16:creationId xmlns:a16="http://schemas.microsoft.com/office/drawing/2014/main" id="{46A30AB8-1A1A-A32E-E2F1-6D3A4821B291}"/>
              </a:ext>
            </a:extLst>
          </p:cNvPr>
          <p:cNvSpPr/>
          <p:nvPr/>
        </p:nvSpPr>
        <p:spPr>
          <a:xfrm>
            <a:off x="8148024" y="3058305"/>
            <a:ext cx="1796688" cy="41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Reward 2/8</a:t>
            </a:r>
            <a:endParaRPr lang="zh-CN" altLang="en-US" sz="2400" dirty="0">
              <a:solidFill>
                <a:schemeClr val="tx1"/>
              </a:solidFill>
            </a:endParaRPr>
          </a:p>
        </p:txBody>
      </p:sp>
      <p:sp>
        <p:nvSpPr>
          <p:cNvPr id="59" name="矩形 58">
            <a:extLst>
              <a:ext uri="{FF2B5EF4-FFF2-40B4-BE49-F238E27FC236}">
                <a16:creationId xmlns:a16="http://schemas.microsoft.com/office/drawing/2014/main" id="{43DB4026-9322-B4B5-A9F7-7F1D2A271952}"/>
              </a:ext>
            </a:extLst>
          </p:cNvPr>
          <p:cNvSpPr/>
          <p:nvPr/>
        </p:nvSpPr>
        <p:spPr>
          <a:xfrm>
            <a:off x="8149255" y="3054072"/>
            <a:ext cx="1796688" cy="41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Reward 3/8</a:t>
            </a:r>
            <a:endParaRPr lang="zh-CN" altLang="en-US" sz="2400" dirty="0">
              <a:solidFill>
                <a:schemeClr val="tx1"/>
              </a:solidFill>
            </a:endParaRPr>
          </a:p>
        </p:txBody>
      </p:sp>
      <p:sp>
        <p:nvSpPr>
          <p:cNvPr id="60" name="矩形 59">
            <a:extLst>
              <a:ext uri="{FF2B5EF4-FFF2-40B4-BE49-F238E27FC236}">
                <a16:creationId xmlns:a16="http://schemas.microsoft.com/office/drawing/2014/main" id="{CB1EBA25-A3BA-B550-C70E-5BAADE20E3A5}"/>
              </a:ext>
            </a:extLst>
          </p:cNvPr>
          <p:cNvSpPr/>
          <p:nvPr/>
        </p:nvSpPr>
        <p:spPr>
          <a:xfrm>
            <a:off x="10114464" y="3054072"/>
            <a:ext cx="1796688" cy="41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Reward 0/8</a:t>
            </a:r>
            <a:endParaRPr lang="zh-CN" altLang="en-US" sz="2400" dirty="0">
              <a:solidFill>
                <a:schemeClr val="tx1"/>
              </a:solidFill>
            </a:endParaRPr>
          </a:p>
        </p:txBody>
      </p:sp>
      <p:sp>
        <p:nvSpPr>
          <p:cNvPr id="64" name="矩形 63">
            <a:extLst>
              <a:ext uri="{FF2B5EF4-FFF2-40B4-BE49-F238E27FC236}">
                <a16:creationId xmlns:a16="http://schemas.microsoft.com/office/drawing/2014/main" id="{056CED24-1FC4-A68A-C668-BBE88131C40F}"/>
              </a:ext>
            </a:extLst>
          </p:cNvPr>
          <p:cNvSpPr/>
          <p:nvPr/>
        </p:nvSpPr>
        <p:spPr>
          <a:xfrm>
            <a:off x="10113233" y="3054072"/>
            <a:ext cx="1796688" cy="41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Reward 1/8</a:t>
            </a:r>
            <a:endParaRPr lang="zh-CN" altLang="en-US" sz="2400" dirty="0">
              <a:solidFill>
                <a:schemeClr val="tx1"/>
              </a:solidFill>
            </a:endParaRPr>
          </a:p>
        </p:txBody>
      </p:sp>
      <p:sp>
        <p:nvSpPr>
          <p:cNvPr id="65" name="矩形 64">
            <a:extLst>
              <a:ext uri="{FF2B5EF4-FFF2-40B4-BE49-F238E27FC236}">
                <a16:creationId xmlns:a16="http://schemas.microsoft.com/office/drawing/2014/main" id="{0BC91CFB-F814-4AD5-B71C-43F540A42017}"/>
              </a:ext>
            </a:extLst>
          </p:cNvPr>
          <p:cNvSpPr/>
          <p:nvPr/>
        </p:nvSpPr>
        <p:spPr>
          <a:xfrm>
            <a:off x="10112002" y="3051985"/>
            <a:ext cx="1796688" cy="41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Reward 2/8</a:t>
            </a:r>
            <a:endParaRPr lang="zh-CN" altLang="en-US" sz="2400" dirty="0">
              <a:solidFill>
                <a:schemeClr val="tx1"/>
              </a:solidFill>
            </a:endParaRPr>
          </a:p>
        </p:txBody>
      </p:sp>
    </p:spTree>
    <p:extLst>
      <p:ext uri="{BB962C8B-B14F-4D97-AF65-F5344CB8AC3E}">
        <p14:creationId xmlns:p14="http://schemas.microsoft.com/office/powerpoint/2010/main" val="106636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00" fill="hold"/>
                                        <p:tgtEl>
                                          <p:spTgt spid="5"/>
                                        </p:tgtEl>
                                      </p:cBhvr>
                                    </p:cmd>
                                  </p:childTnLst>
                                </p:cTn>
                              </p:par>
                              <p:par>
                                <p:cTn id="7" presetID="1" presetClass="mediacall" presetSubtype="0" fill="hold" nodeType="withEffect">
                                  <p:stCondLst>
                                    <p:cond delay="0"/>
                                  </p:stCondLst>
                                  <p:childTnLst>
                                    <p:cmd type="call" cmd="playFrom(0.0)">
                                      <p:cBhvr>
                                        <p:cTn id="8" dur="14000" fill="hold"/>
                                        <p:tgtEl>
                                          <p:spTgt spid="6"/>
                                        </p:tgtEl>
                                      </p:cBhvr>
                                    </p:cmd>
                                  </p:childTnLst>
                                </p:cTn>
                              </p:par>
                              <p:par>
                                <p:cTn id="9" presetID="1" presetClass="mediacall" presetSubtype="0" fill="hold" nodeType="withEffect">
                                  <p:stCondLst>
                                    <p:cond delay="0"/>
                                  </p:stCondLst>
                                  <p:childTnLst>
                                    <p:cmd type="call" cmd="playFrom(0.0)">
                                      <p:cBhvr>
                                        <p:cTn id="10" dur="14000" fill="hold"/>
                                        <p:tgtEl>
                                          <p:spTgt spid="29"/>
                                        </p:tgtEl>
                                      </p:cBhvr>
                                    </p:cmd>
                                  </p:childTnLst>
                                </p:cTn>
                              </p:par>
                              <p:par>
                                <p:cTn id="11" presetID="1" presetClass="mediacall" presetSubtype="0" fill="hold" nodeType="withEffect">
                                  <p:stCondLst>
                                    <p:cond delay="0"/>
                                  </p:stCondLst>
                                  <p:childTnLst>
                                    <p:cmd type="call" cmd="playFrom(0.0)">
                                      <p:cBhvr>
                                        <p:cTn id="12" dur="14000" fill="hold"/>
                                        <p:tgtEl>
                                          <p:spTgt spid="4"/>
                                        </p:tgtEl>
                                      </p:cBhvr>
                                    </p:cmd>
                                  </p:childTnLst>
                                </p:cTn>
                              </p:par>
                              <p:par>
                                <p:cTn id="13" presetID="1" presetClass="mediacall" presetSubtype="0" fill="hold" nodeType="withEffect">
                                  <p:stCondLst>
                                    <p:cond delay="0"/>
                                  </p:stCondLst>
                                  <p:childTnLst>
                                    <p:cmd type="call" cmd="playFrom(0.0)">
                                      <p:cBhvr>
                                        <p:cTn id="14" dur="14000" fill="hold"/>
                                        <p:tgtEl>
                                          <p:spTgt spid="10"/>
                                        </p:tgtEl>
                                      </p:cBhvr>
                                    </p:cmd>
                                  </p:childTnLst>
                                </p:cTn>
                              </p:par>
                              <p:par>
                                <p:cTn id="15" presetID="1" presetClass="mediacall" presetSubtype="0" fill="hold" nodeType="withEffect">
                                  <p:stCondLst>
                                    <p:cond delay="0"/>
                                  </p:stCondLst>
                                  <p:childTnLst>
                                    <p:cmd type="call" cmd="playFrom(0.0)">
                                      <p:cBhvr>
                                        <p:cTn id="16" dur="17550" fill="hold"/>
                                        <p:tgtEl>
                                          <p:spTgt spid="8"/>
                                        </p:tgtEl>
                                      </p:cBhvr>
                                    </p:cmd>
                                  </p:childTnLst>
                                </p:cTn>
                              </p:par>
                              <p:par>
                                <p:cTn id="17" presetID="1" presetClass="mediacall" presetSubtype="0" fill="hold" nodeType="withEffect">
                                  <p:stCondLst>
                                    <p:cond delay="0"/>
                                  </p:stCondLst>
                                  <p:childTnLst>
                                    <p:cmd type="call" cmd="playFrom(0.0)">
                                      <p:cBhvr>
                                        <p:cTn id="18" dur="14000" fill="hold"/>
                                        <p:tgtEl>
                                          <p:spTgt spid="25"/>
                                        </p:tgtEl>
                                      </p:cBhvr>
                                    </p:cmd>
                                  </p:childTnLst>
                                </p:cTn>
                              </p:par>
                              <p:par>
                                <p:cTn id="19" presetID="1" presetClass="entr" presetSubtype="0" fill="hold" grpId="0" nodeType="withEffect">
                                  <p:stCondLst>
                                    <p:cond delay="145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grpId="0" nodeType="withEffect">
                                  <p:stCondLst>
                                    <p:cond delay="960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grpId="0" nodeType="withEffect">
                                  <p:stCondLst>
                                    <p:cond delay="130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170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grpId="0" nodeType="withEffect">
                                  <p:stCondLst>
                                    <p:cond delay="335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120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170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125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220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115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170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268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310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385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500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590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110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grpId="0" nodeType="withEffect">
                                  <p:stCondLst>
                                    <p:cond delay="170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230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grpId="0" nodeType="withEffect">
                                  <p:stCondLst>
                                    <p:cond delay="2700"/>
                                  </p:stCondLst>
                                  <p:childTnLst>
                                    <p:set>
                                      <p:cBhvr>
                                        <p:cTn id="5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9" repeatCount="indefinite" fill="hold" display="0">
                  <p:stCondLst>
                    <p:cond delay="indefinite"/>
                  </p:stCondLst>
                </p:cTn>
                <p:tgtEl>
                  <p:spTgt spid="4"/>
                </p:tgtEl>
              </p:cMediaNode>
            </p:video>
            <p:video>
              <p:cMediaNode vol="80000">
                <p:cTn id="60" repeatCount="indefinite" fill="hold" display="0">
                  <p:stCondLst>
                    <p:cond delay="indefinite"/>
                  </p:stCondLst>
                </p:cTn>
                <p:tgtEl>
                  <p:spTgt spid="5"/>
                </p:tgtEl>
              </p:cMediaNode>
            </p:video>
            <p:video>
              <p:cMediaNode vol="80000">
                <p:cTn id="61" repeatCount="indefinite" fill="hold" display="0">
                  <p:stCondLst>
                    <p:cond delay="indefinite"/>
                  </p:stCondLst>
                </p:cTn>
                <p:tgtEl>
                  <p:spTgt spid="8"/>
                </p:tgtEl>
              </p:cMediaNode>
            </p:video>
            <p:video>
              <p:cMediaNode vol="80000">
                <p:cTn id="62" repeatCount="indefinite" fill="hold" display="0">
                  <p:stCondLst>
                    <p:cond delay="indefinite"/>
                  </p:stCondLst>
                </p:cTn>
                <p:tgtEl>
                  <p:spTgt spid="10"/>
                </p:tgtEl>
              </p:cMediaNode>
            </p:video>
            <p:video>
              <p:cMediaNode vol="80000">
                <p:cTn id="63" repeatCount="indefinite" fill="hold" display="0">
                  <p:stCondLst>
                    <p:cond delay="indefinite"/>
                  </p:stCondLst>
                </p:cTn>
                <p:tgtEl>
                  <p:spTgt spid="6"/>
                </p:tgtEl>
              </p:cMediaNode>
            </p:video>
            <p:video>
              <p:cMediaNode vol="80000">
                <p:cTn id="64" repeatCount="indefinite" fill="hold" display="0">
                  <p:stCondLst>
                    <p:cond delay="indefinite"/>
                  </p:stCondLst>
                </p:cTn>
                <p:tgtEl>
                  <p:spTgt spid="29"/>
                </p:tgtEl>
              </p:cMediaNode>
            </p:video>
            <p:video>
              <p:cMediaNode vol="80000">
                <p:cTn id="65" repeatCount="indefinite" fill="hold" display="0">
                  <p:stCondLst>
                    <p:cond delay="indefinite"/>
                  </p:stCondLst>
                </p:cTn>
                <p:tgtEl>
                  <p:spTgt spid="25"/>
                </p:tgtEl>
              </p:cMediaNode>
            </p:video>
          </p:childTnLst>
        </p:cTn>
      </p:par>
    </p:tnLst>
    <p:bldLst>
      <p:bldP spid="37" grpId="0" animBg="1"/>
      <p:bldP spid="38" grpId="0" animBg="1"/>
      <p:bldP spid="39" grpId="0" animBg="1"/>
      <p:bldP spid="40" grpId="0" animBg="1"/>
      <p:bldP spid="41" grpId="0" animBg="1"/>
      <p:bldP spid="42" grpId="0" animBg="1"/>
      <p:bldP spid="43" grpId="0" animBg="1"/>
      <p:bldP spid="45" grpId="0" animBg="1"/>
      <p:bldP spid="46" grpId="0" animBg="1"/>
      <p:bldP spid="47" grpId="0" animBg="1"/>
      <p:bldP spid="48" grpId="0" animBg="1"/>
      <p:bldP spid="50" grpId="0" animBg="1"/>
      <p:bldP spid="51" grpId="0" animBg="1"/>
      <p:bldP spid="54" grpId="0" animBg="1"/>
      <p:bldP spid="55" grpId="0" animBg="1"/>
      <p:bldP spid="57" grpId="0" animBg="1"/>
      <p:bldP spid="58" grpId="0" animBg="1"/>
      <p:bldP spid="59" grpId="0" animBg="1"/>
      <p:bldP spid="64" grpId="0" animBg="1"/>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A3036B-3D18-8FF5-4E46-EE1C85FE2D81}"/>
              </a:ext>
            </a:extLst>
          </p:cNvPr>
          <p:cNvSpPr>
            <a:spLocks noGrp="1"/>
          </p:cNvSpPr>
          <p:nvPr>
            <p:ph type="title"/>
          </p:nvPr>
        </p:nvSpPr>
        <p:spPr/>
        <p:txBody>
          <a:bodyPr/>
          <a:lstStyle/>
          <a:p>
            <a:r>
              <a:rPr lang="en-US" altLang="zh-CN" dirty="0"/>
              <a:t>Thank you!</a:t>
            </a:r>
            <a:endParaRPr lang="zh-CN" altLang="en-US" dirty="0"/>
          </a:p>
        </p:txBody>
      </p:sp>
      <p:sp>
        <p:nvSpPr>
          <p:cNvPr id="3" name="内容占位符 2">
            <a:extLst>
              <a:ext uri="{FF2B5EF4-FFF2-40B4-BE49-F238E27FC236}">
                <a16:creationId xmlns:a16="http://schemas.microsoft.com/office/drawing/2014/main" id="{885CD15B-969E-1973-13F2-098D5CB2A167}"/>
              </a:ext>
            </a:extLst>
          </p:cNvPr>
          <p:cNvSpPr>
            <a:spLocks noGrp="1"/>
          </p:cNvSpPr>
          <p:nvPr>
            <p:ph idx="1"/>
          </p:nvPr>
        </p:nvSpPr>
        <p:spPr>
          <a:xfrm>
            <a:off x="838199" y="1825625"/>
            <a:ext cx="10100733" cy="4351338"/>
          </a:xfrm>
        </p:spPr>
        <p:txBody>
          <a:bodyPr>
            <a:normAutofit/>
          </a:bodyPr>
          <a:lstStyle/>
          <a:p>
            <a:pPr marL="0" indent="0">
              <a:buNone/>
            </a:pPr>
            <a:r>
              <a:rPr lang="en-US" altLang="zh-CN" dirty="0"/>
              <a:t>Feel free to contact </a:t>
            </a:r>
            <a:r>
              <a:rPr lang="en-US" altLang="zh-CN" dirty="0">
                <a:hlinkClick r:id="rId3"/>
              </a:rPr>
              <a:t>kaiyan3@illinois.edu</a:t>
            </a:r>
            <a:r>
              <a:rPr lang="en-US" altLang="zh-CN" dirty="0"/>
              <a:t> for any question! </a:t>
            </a:r>
            <a:endParaRPr lang="zh-CN" altLang="en-US" dirty="0"/>
          </a:p>
        </p:txBody>
      </p:sp>
      <p:grpSp>
        <p:nvGrpSpPr>
          <p:cNvPr id="6" name="组合 5">
            <a:extLst>
              <a:ext uri="{FF2B5EF4-FFF2-40B4-BE49-F238E27FC236}">
                <a16:creationId xmlns:a16="http://schemas.microsoft.com/office/drawing/2014/main" id="{CFFF351F-4E76-55EE-9B29-6BDB043A6EDB}"/>
              </a:ext>
            </a:extLst>
          </p:cNvPr>
          <p:cNvGrpSpPr/>
          <p:nvPr/>
        </p:nvGrpSpPr>
        <p:grpSpPr>
          <a:xfrm>
            <a:off x="1810041" y="2957374"/>
            <a:ext cx="2725129" cy="2593526"/>
            <a:chOff x="7570906" y="2496052"/>
            <a:chExt cx="2725129" cy="2593526"/>
          </a:xfrm>
        </p:grpSpPr>
        <p:pic>
          <p:nvPicPr>
            <p:cNvPr id="4" name="图片 3" descr="QR 代码&#10;&#10;描述已自动生成">
              <a:extLst>
                <a:ext uri="{FF2B5EF4-FFF2-40B4-BE49-F238E27FC236}">
                  <a16:creationId xmlns:a16="http://schemas.microsoft.com/office/drawing/2014/main" id="{FAEA1B5C-B9AC-817E-76C8-19A44AF326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8842" y="3000321"/>
              <a:ext cx="2089257" cy="2089257"/>
            </a:xfrm>
            <a:prstGeom prst="rect">
              <a:avLst/>
            </a:prstGeom>
          </p:spPr>
        </p:pic>
        <p:sp>
          <p:nvSpPr>
            <p:cNvPr id="5" name="文本框 4">
              <a:extLst>
                <a:ext uri="{FF2B5EF4-FFF2-40B4-BE49-F238E27FC236}">
                  <a16:creationId xmlns:a16="http://schemas.microsoft.com/office/drawing/2014/main" id="{985F0729-1673-F309-AE0B-76FCE0664E97}"/>
                </a:ext>
              </a:extLst>
            </p:cNvPr>
            <p:cNvSpPr txBox="1"/>
            <p:nvPr/>
          </p:nvSpPr>
          <p:spPr>
            <a:xfrm>
              <a:off x="7570906" y="2496052"/>
              <a:ext cx="2725129" cy="523220"/>
            </a:xfrm>
            <a:prstGeom prst="rect">
              <a:avLst/>
            </a:prstGeom>
            <a:noFill/>
          </p:spPr>
          <p:txBody>
            <a:bodyPr wrap="square" rtlCol="0">
              <a:spAutoFit/>
            </a:bodyPr>
            <a:lstStyle/>
            <a:p>
              <a:r>
                <a:rPr lang="en-US" altLang="zh-CN" sz="2800" dirty="0"/>
                <a:t>Code Repository</a:t>
              </a:r>
              <a:endParaRPr lang="zh-CN" altLang="en-US" sz="2800" dirty="0"/>
            </a:p>
          </p:txBody>
        </p:sp>
      </p:grpSp>
      <p:sp>
        <p:nvSpPr>
          <p:cNvPr id="10" name="灯片编号占位符 3">
            <a:extLst>
              <a:ext uri="{FF2B5EF4-FFF2-40B4-BE49-F238E27FC236}">
                <a16:creationId xmlns:a16="http://schemas.microsoft.com/office/drawing/2014/main" id="{CD5B7686-1834-E15E-BA20-E197F3A8F94E}"/>
              </a:ext>
            </a:extLst>
          </p:cNvPr>
          <p:cNvSpPr>
            <a:spLocks noGrp="1"/>
          </p:cNvSpPr>
          <p:nvPr>
            <p:ph type="sldNum" sz="quarter" idx="12"/>
          </p:nvPr>
        </p:nvSpPr>
        <p:spPr>
          <a:xfrm>
            <a:off x="9448800" y="6492875"/>
            <a:ext cx="2743200" cy="365125"/>
          </a:xfrm>
        </p:spPr>
        <p:txBody>
          <a:bodyPr/>
          <a:lstStyle/>
          <a:p>
            <a:fld id="{EF0D5A57-0411-4EAF-B6FA-4CB96C2F7B7A}" type="slidenum">
              <a:rPr lang="zh-CN" altLang="en-US" smtClean="0"/>
              <a:t>7</a:t>
            </a:fld>
            <a:endParaRPr lang="zh-CN" altLang="en-US" dirty="0"/>
          </a:p>
        </p:txBody>
      </p:sp>
      <p:grpSp>
        <p:nvGrpSpPr>
          <p:cNvPr id="20" name="组合 19">
            <a:extLst>
              <a:ext uri="{FF2B5EF4-FFF2-40B4-BE49-F238E27FC236}">
                <a16:creationId xmlns:a16="http://schemas.microsoft.com/office/drawing/2014/main" id="{5459B2F5-BE47-8FE3-1F59-04F1A065CE57}"/>
              </a:ext>
            </a:extLst>
          </p:cNvPr>
          <p:cNvGrpSpPr/>
          <p:nvPr/>
        </p:nvGrpSpPr>
        <p:grpSpPr>
          <a:xfrm>
            <a:off x="6932875" y="2957374"/>
            <a:ext cx="2861419" cy="2639093"/>
            <a:chOff x="6932875" y="2957374"/>
            <a:chExt cx="2861419" cy="2639093"/>
          </a:xfrm>
        </p:grpSpPr>
        <p:grpSp>
          <p:nvGrpSpPr>
            <p:cNvPr id="11" name="组合 10">
              <a:extLst>
                <a:ext uri="{FF2B5EF4-FFF2-40B4-BE49-F238E27FC236}">
                  <a16:creationId xmlns:a16="http://schemas.microsoft.com/office/drawing/2014/main" id="{013AE4C8-BB4E-E773-5214-FDF1050566CE}"/>
                </a:ext>
              </a:extLst>
            </p:cNvPr>
            <p:cNvGrpSpPr/>
            <p:nvPr/>
          </p:nvGrpSpPr>
          <p:grpSpPr>
            <a:xfrm>
              <a:off x="6932875" y="2957374"/>
              <a:ext cx="2861419" cy="2590105"/>
              <a:chOff x="6932875" y="2960794"/>
              <a:chExt cx="2861419" cy="2590105"/>
            </a:xfrm>
          </p:grpSpPr>
          <p:sp>
            <p:nvSpPr>
              <p:cNvPr id="8" name="文本框 7">
                <a:extLst>
                  <a:ext uri="{FF2B5EF4-FFF2-40B4-BE49-F238E27FC236}">
                    <a16:creationId xmlns:a16="http://schemas.microsoft.com/office/drawing/2014/main" id="{36294135-0889-0ED9-C8F5-F205DA726D7F}"/>
                  </a:ext>
                </a:extLst>
              </p:cNvPr>
              <p:cNvSpPr txBox="1"/>
              <p:nvPr/>
            </p:nvSpPr>
            <p:spPr>
              <a:xfrm>
                <a:off x="6932875" y="2960794"/>
                <a:ext cx="2861419" cy="523220"/>
              </a:xfrm>
              <a:prstGeom prst="rect">
                <a:avLst/>
              </a:prstGeom>
              <a:noFill/>
            </p:spPr>
            <p:txBody>
              <a:bodyPr wrap="square">
                <a:spAutoFit/>
              </a:bodyPr>
              <a:lstStyle/>
              <a:p>
                <a:r>
                  <a:rPr lang="en-US" altLang="zh-CN" sz="2800" dirty="0"/>
                  <a:t>PDF of Our Paper</a:t>
                </a:r>
                <a:endParaRPr lang="zh-CN" altLang="en-US" sz="2800" dirty="0"/>
              </a:p>
            </p:txBody>
          </p:sp>
          <p:pic>
            <p:nvPicPr>
              <p:cNvPr id="12" name="图片 11" descr="QR 代码&#10;&#10;描述已自动生成">
                <a:extLst>
                  <a:ext uri="{FF2B5EF4-FFF2-40B4-BE49-F238E27FC236}">
                    <a16:creationId xmlns:a16="http://schemas.microsoft.com/office/drawing/2014/main" id="{2E57C8D2-ACB0-1D9D-E85B-7F71B2FCE8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3162" y="3429000"/>
                <a:ext cx="2140844" cy="2121899"/>
              </a:xfrm>
              <a:prstGeom prst="rect">
                <a:avLst/>
              </a:prstGeom>
            </p:spPr>
          </p:pic>
        </p:grpSp>
        <p:sp>
          <p:nvSpPr>
            <p:cNvPr id="19" name="矩形 18">
              <a:extLst>
                <a:ext uri="{FF2B5EF4-FFF2-40B4-BE49-F238E27FC236}">
                  <a16:creationId xmlns:a16="http://schemas.microsoft.com/office/drawing/2014/main" id="{EC0FEB7B-35B5-60DD-6B27-F0C5CAD48644}"/>
                </a:ext>
              </a:extLst>
            </p:cNvPr>
            <p:cNvSpPr/>
            <p:nvPr/>
          </p:nvSpPr>
          <p:spPr>
            <a:xfrm>
              <a:off x="9393767" y="3393017"/>
              <a:ext cx="99483" cy="2203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30109804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TotalTime>
  <Words>1359</Words>
  <Application>Microsoft Office PowerPoint</Application>
  <PresentationFormat>宽屏</PresentationFormat>
  <Paragraphs>160</Paragraphs>
  <Slides>7</Slides>
  <Notes>7</Notes>
  <HiddenSlides>0</HiddenSlides>
  <MMClips>9</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7</vt:i4>
      </vt:variant>
    </vt:vector>
  </HeadingPairs>
  <TitlesOfParts>
    <vt:vector size="12" baseType="lpstr">
      <vt:lpstr>等线</vt:lpstr>
      <vt:lpstr>等线 Light</vt:lpstr>
      <vt:lpstr>Arial</vt:lpstr>
      <vt:lpstr>Cambria Math</vt:lpstr>
      <vt:lpstr>Office 主题​​</vt:lpstr>
      <vt:lpstr>CEIP: Combining Explicit and Implicit Priors for Reinforcement Learning with Demonstrations</vt:lpstr>
      <vt:lpstr>Why Demonstrations? </vt:lpstr>
      <vt:lpstr>Q1. What Demonstration Do We Use?</vt:lpstr>
      <vt:lpstr>Q2. Use Demonstrations with Action Priors</vt:lpstr>
      <vt:lpstr>Q2. CEIP</vt:lpstr>
      <vt:lpstr>Q3. Why Use CEIP Over Existing Methods?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CEIP: Combining Explicit and Implicit Priors for Reinforcement Learning with Demonstrations</dc:title>
  <dc:creator>Yan, Kai</dc:creator>
  <cp:lastModifiedBy>Yan, Kai</cp:lastModifiedBy>
  <cp:revision>8</cp:revision>
  <dcterms:created xsi:type="dcterms:W3CDTF">2022-10-19T01:41:23Z</dcterms:created>
  <dcterms:modified xsi:type="dcterms:W3CDTF">2022-10-20T19:36:03Z</dcterms:modified>
</cp:coreProperties>
</file>